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1"/>
  </p:notesMasterIdLst>
  <p:sldIdLst>
    <p:sldId id="256" r:id="rId2"/>
    <p:sldId id="353" r:id="rId3"/>
    <p:sldId id="357" r:id="rId4"/>
    <p:sldId id="356" r:id="rId5"/>
    <p:sldId id="351" r:id="rId6"/>
    <p:sldId id="358" r:id="rId7"/>
    <p:sldId id="359" r:id="rId8"/>
    <p:sldId id="529" r:id="rId9"/>
    <p:sldId id="531" r:id="rId10"/>
    <p:sldId id="507" r:id="rId11"/>
    <p:sldId id="506" r:id="rId12"/>
    <p:sldId id="440" r:id="rId13"/>
    <p:sldId id="516" r:id="rId14"/>
    <p:sldId id="528" r:id="rId15"/>
    <p:sldId id="377" r:id="rId16"/>
    <p:sldId id="378" r:id="rId17"/>
    <p:sldId id="474" r:id="rId18"/>
    <p:sldId id="517" r:id="rId19"/>
    <p:sldId id="518" r:id="rId20"/>
    <p:sldId id="383" r:id="rId21"/>
    <p:sldId id="477" r:id="rId22"/>
    <p:sldId id="478" r:id="rId23"/>
    <p:sldId id="519" r:id="rId24"/>
    <p:sldId id="520" r:id="rId25"/>
    <p:sldId id="521" r:id="rId26"/>
    <p:sldId id="522" r:id="rId27"/>
    <p:sldId id="523" r:id="rId28"/>
    <p:sldId id="524" r:id="rId29"/>
    <p:sldId id="486" r:id="rId30"/>
    <p:sldId id="487" r:id="rId31"/>
    <p:sldId id="488" r:id="rId32"/>
    <p:sldId id="392" r:id="rId33"/>
    <p:sldId id="393" r:id="rId34"/>
    <p:sldId id="397" r:id="rId35"/>
    <p:sldId id="396" r:id="rId36"/>
    <p:sldId id="394" r:id="rId37"/>
    <p:sldId id="525" r:id="rId38"/>
    <p:sldId id="526" r:id="rId39"/>
    <p:sldId id="527"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118815D-31A9-AC49-9E49-1193F1FF99CA}">
          <p14:sldIdLst>
            <p14:sldId id="256"/>
            <p14:sldId id="353"/>
            <p14:sldId id="357"/>
            <p14:sldId id="356"/>
            <p14:sldId id="351"/>
            <p14:sldId id="358"/>
            <p14:sldId id="359"/>
            <p14:sldId id="529"/>
            <p14:sldId id="531"/>
            <p14:sldId id="507"/>
            <p14:sldId id="506"/>
            <p14:sldId id="440"/>
            <p14:sldId id="516"/>
            <p14:sldId id="528"/>
            <p14:sldId id="377"/>
            <p14:sldId id="378"/>
            <p14:sldId id="474"/>
            <p14:sldId id="517"/>
            <p14:sldId id="518"/>
            <p14:sldId id="383"/>
            <p14:sldId id="477"/>
            <p14:sldId id="478"/>
            <p14:sldId id="519"/>
            <p14:sldId id="520"/>
            <p14:sldId id="521"/>
            <p14:sldId id="522"/>
            <p14:sldId id="523"/>
            <p14:sldId id="524"/>
            <p14:sldId id="486"/>
            <p14:sldId id="487"/>
            <p14:sldId id="488"/>
            <p14:sldId id="392"/>
            <p14:sldId id="393"/>
            <p14:sldId id="397"/>
            <p14:sldId id="396"/>
            <p14:sldId id="394"/>
            <p14:sldId id="525"/>
            <p14:sldId id="526"/>
            <p14:sldId id="52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16"/>
    <p:restoredTop sz="67310"/>
  </p:normalViewPr>
  <p:slideViewPr>
    <p:cSldViewPr snapToGrid="0" snapToObjects="1">
      <p:cViewPr>
        <p:scale>
          <a:sx n="82" d="100"/>
          <a:sy n="82" d="100"/>
        </p:scale>
        <p:origin x="3040" y="392"/>
      </p:cViewPr>
      <p:guideLst/>
    </p:cSldViewPr>
  </p:slideViewPr>
  <p:notesTextViewPr>
    <p:cViewPr>
      <p:scale>
        <a:sx n="135" d="100"/>
        <a:sy n="135"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C2380A-5908-5945-A5F3-44C9E24A6983}" type="datetimeFigureOut">
              <a:rPr lang="en-US" smtClean="0"/>
              <a:t>12/4/18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2BA6BD-6848-414F-9709-0AAA3FCDBC60}" type="slidenum">
              <a:rPr lang="en-US" smtClean="0"/>
              <a:t>‹#›</a:t>
            </a:fld>
            <a:endParaRPr lang="en-US"/>
          </a:p>
        </p:txBody>
      </p:sp>
    </p:spTree>
    <p:extLst>
      <p:ext uri="{BB962C8B-B14F-4D97-AF65-F5344CB8AC3E}">
        <p14:creationId xmlns:p14="http://schemas.microsoft.com/office/powerpoint/2010/main" val="199700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a:t>
            </a:r>
            <a:r>
              <a:rPr lang="en-US" baseline="0" dirty="0"/>
              <a:t> my name is Shahbaz. Today, I am going to talk about our work on Elmo: Source-Routed Multicast for Public Clouds. In this talk, I will show how we scale multicast in public clouds by </a:t>
            </a:r>
            <a:r>
              <a:rPr lang="en-US" baseline="0" dirty="0" err="1"/>
              <a:t>exploting</a:t>
            </a:r>
            <a:r>
              <a:rPr lang="en-US" baseline="0" dirty="0"/>
              <a:t> domain-specific characteristics of datacenters and using programmable software and hardware switches. </a:t>
            </a:r>
            <a:r>
              <a:rPr lang="en-US" b="1" baseline="0" dirty="0"/>
              <a:t>(next slide)</a:t>
            </a:r>
            <a:endParaRPr lang="en-US"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1</a:t>
            </a:fld>
            <a:endParaRPr lang="en-US"/>
          </a:p>
        </p:txBody>
      </p:sp>
    </p:spTree>
    <p:extLst>
      <p:ext uri="{BB962C8B-B14F-4D97-AF65-F5344CB8AC3E}">
        <p14:creationId xmlns:p14="http://schemas.microsoft.com/office/powerpoint/2010/main" val="12459480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10</a:t>
            </a:fld>
            <a:endParaRPr lang="en-US"/>
          </a:p>
        </p:txBody>
      </p:sp>
    </p:spTree>
    <p:extLst>
      <p:ext uri="{BB962C8B-B14F-4D97-AF65-F5344CB8AC3E}">
        <p14:creationId xmlns:p14="http://schemas.microsoft.com/office/powerpoint/2010/main" val="855804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In Elmo, a </a:t>
            </a:r>
            <a:r>
              <a:rPr lang="en-US" b="1" baseline="0" dirty="0"/>
              <a:t>(click)</a:t>
            </a:r>
            <a:r>
              <a:rPr lang="en-US" b="0" baseline="0" dirty="0"/>
              <a:t> software switch encodes </a:t>
            </a:r>
            <a:r>
              <a:rPr lang="en-US" b="1" baseline="0" dirty="0"/>
              <a:t>(click)</a:t>
            </a:r>
            <a:r>
              <a:rPr lang="en-US" b="0" baseline="0" dirty="0"/>
              <a:t> the multicast forwarding policy inside packets, </a:t>
            </a:r>
            <a:r>
              <a:rPr lang="en-US" b="1" baseline="0" dirty="0"/>
              <a:t>(click x2)</a:t>
            </a:r>
            <a:r>
              <a:rPr lang="en-US" b="0" baseline="0" dirty="0"/>
              <a:t> and network switches read this policy to forward packets to the receivers. </a:t>
            </a: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11</a:t>
            </a:fld>
            <a:endParaRPr lang="en-US"/>
          </a:p>
        </p:txBody>
      </p:sp>
    </p:spTree>
    <p:extLst>
      <p:ext uri="{BB962C8B-B14F-4D97-AF65-F5344CB8AC3E}">
        <p14:creationId xmlns:p14="http://schemas.microsoft.com/office/powerpoint/2010/main" val="4360135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a:t>Thus, there are two key challenges that we need to address </a:t>
            </a:r>
            <a:r>
              <a:rPr lang="mr-IN" b="0" baseline="0" dirty="0"/>
              <a:t>…</a:t>
            </a:r>
            <a:r>
              <a:rPr lang="en-US" b="0" baseline="0" dirty="0"/>
              <a:t> </a:t>
            </a: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12</a:t>
            </a:fld>
            <a:endParaRPr lang="en-US"/>
          </a:p>
        </p:txBody>
      </p:sp>
    </p:spTree>
    <p:extLst>
      <p:ext uri="{BB962C8B-B14F-4D97-AF65-F5344CB8AC3E}">
        <p14:creationId xmlns:p14="http://schemas.microsoft.com/office/powerpoint/2010/main" val="10232757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Data-center topologies tend to be symmetric; having a layered structure consisting of core, spine, and leaf layers. </a:t>
            </a:r>
            <a:r>
              <a:rPr lang="en-US" b="1" baseline="0" dirty="0"/>
              <a:t>(click)</a:t>
            </a:r>
            <a:r>
              <a:rPr lang="en-US" baseline="0" dirty="0"/>
              <a:t> Second, they have limited number of switches on any individual path. </a:t>
            </a:r>
            <a:r>
              <a:rPr lang="en-US" b="1" baseline="0" dirty="0"/>
              <a:t>(next slide) </a:t>
            </a:r>
            <a:r>
              <a:rPr lang="en-US" baseline="0" dirty="0"/>
              <a:t>Finally, </a:t>
            </a:r>
            <a:r>
              <a:rPr lang="en-US" sz="1200" kern="1200" dirty="0">
                <a:solidFill>
                  <a:schemeClr val="tx1"/>
                </a:solidFill>
                <a:effectLst/>
                <a:latin typeface="+mn-lt"/>
                <a:ea typeface="+mn-ea"/>
                <a:cs typeface="+mn-cs"/>
              </a:rPr>
              <a:t>to minimize internal bandwidth use, tenant virtual machines (VMs) tend to cluster in the same part of the data-center topology.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r>
              <a:rPr lang="en-US" sz="1200" kern="1200" dirty="0">
                <a:solidFill>
                  <a:schemeClr val="tx1"/>
                </a:solidFill>
                <a:effectLst/>
                <a:latin typeface="+mn-lt"/>
                <a:ea typeface="+mn-ea"/>
                <a:cs typeface="+mn-cs"/>
              </a:rPr>
              <a:t> </a:t>
            </a:r>
            <a:endParaRPr lang="en-US" dirty="0"/>
          </a:p>
          <a:p>
            <a:endParaRPr lang="en-US" dirty="0"/>
          </a:p>
          <a:p>
            <a:r>
              <a:rPr lang="en-US" dirty="0"/>
              <a:t>Elmo</a:t>
            </a:r>
            <a:r>
              <a:rPr lang="en-US" baseline="0" dirty="0"/>
              <a:t> </a:t>
            </a:r>
            <a:r>
              <a:rPr lang="en-US" b="1" baseline="0" dirty="0"/>
              <a:t>(click) </a:t>
            </a:r>
            <a:r>
              <a:rPr lang="en-US" baseline="0" dirty="0"/>
              <a:t>exploits unique characteristics of data-center topologies and tenants’ VM placement to </a:t>
            </a:r>
            <a:r>
              <a:rPr lang="en-US" b="1" baseline="0" dirty="0"/>
              <a:t>(click)</a:t>
            </a:r>
            <a:r>
              <a:rPr lang="en-US" baseline="0" dirty="0"/>
              <a:t> efficiently encode multicast forwarding policy inside packets such as … </a:t>
            </a:r>
            <a:r>
              <a:rPr lang="en-US" b="1" baseline="0" dirty="0"/>
              <a:t>(next slide)</a:t>
            </a:r>
          </a:p>
          <a:p>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13</a:t>
            </a:fld>
            <a:endParaRPr lang="en-US"/>
          </a:p>
        </p:txBody>
      </p:sp>
    </p:spTree>
    <p:extLst>
      <p:ext uri="{BB962C8B-B14F-4D97-AF65-F5344CB8AC3E}">
        <p14:creationId xmlns:p14="http://schemas.microsoft.com/office/powerpoint/2010/main" val="3678571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and modern programmable switches to </a:t>
            </a:r>
            <a:r>
              <a:rPr lang="en-US" b="1" baseline="0" dirty="0"/>
              <a:t>(click)</a:t>
            </a:r>
            <a:r>
              <a:rPr lang="en-US" baseline="0" dirty="0"/>
              <a:t> process it at line rate</a:t>
            </a: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14</a:t>
            </a:fld>
            <a:endParaRPr lang="en-US"/>
          </a:p>
        </p:txBody>
      </p:sp>
    </p:spTree>
    <p:extLst>
      <p:ext uri="{BB962C8B-B14F-4D97-AF65-F5344CB8AC3E}">
        <p14:creationId xmlns:p14="http://schemas.microsoft.com/office/powerpoint/2010/main" val="29064300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There are </a:t>
            </a:r>
            <a:r>
              <a:rPr lang="en-US" b="1" baseline="0" dirty="0"/>
              <a:t>(click)</a:t>
            </a:r>
            <a:r>
              <a:rPr lang="en-US" b="0" baseline="0" dirty="0"/>
              <a:t> five key design decisions that enable Elmo to generate efficient encoding of multicast trees which is both compact and simple for switches to process at line rate. </a:t>
            </a:r>
            <a:r>
              <a:rPr lang="en-US" b="1" baseline="0" dirty="0"/>
              <a:t>(next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15</a:t>
            </a:fld>
            <a:endParaRPr lang="en-US"/>
          </a:p>
        </p:txBody>
      </p:sp>
    </p:spTree>
    <p:extLst>
      <p:ext uri="{BB962C8B-B14F-4D97-AF65-F5344CB8AC3E}">
        <p14:creationId xmlns:p14="http://schemas.microsoft.com/office/powerpoint/2010/main" val="13168710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(next</a:t>
            </a:r>
            <a:r>
              <a:rPr lang="en-US" b="1" baseline="0" dirty="0"/>
              <a: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16</a:t>
            </a:fld>
            <a:endParaRPr lang="en-US"/>
          </a:p>
        </p:txBody>
      </p:sp>
    </p:spTree>
    <p:extLst>
      <p:ext uri="{BB962C8B-B14F-4D97-AF65-F5344CB8AC3E}">
        <p14:creationId xmlns:p14="http://schemas.microsoft.com/office/powerpoint/2010/main" val="919412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a:t>
            </a:r>
            <a:r>
              <a:rPr lang="en-US" b="0" dirty="0" err="1"/>
              <a:t>mshahbaz</a:t>
            </a:r>
            <a:r>
              <a:rPr lang="en-US" b="0" dirty="0"/>
              <a:t>: point</a:t>
            </a:r>
            <a:r>
              <a:rPr lang="en-US" b="0" baseline="0" dirty="0"/>
              <a:t> out that we only generate the encoding for network switches (and not the software switches).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We use </a:t>
            </a:r>
            <a:r>
              <a:rPr lang="en-US" b="1" baseline="0" dirty="0"/>
              <a:t>(click)</a:t>
            </a:r>
            <a:r>
              <a:rPr lang="en-US" b="0" baseline="0" dirty="0"/>
              <a:t> bitmaps for each network switch to specify which ports should forward the packet. Using this is desirable for two reasons: </a:t>
            </a:r>
            <a:r>
              <a:rPr lang="en-US" b="1" baseline="0" dirty="0"/>
              <a:t>(click)</a:t>
            </a:r>
            <a:r>
              <a:rPr lang="en-US" b="0" baseline="0" dirty="0"/>
              <a:t> (1) </a:t>
            </a:r>
            <a:r>
              <a:rPr lang="en-US" sz="1200" kern="1200" dirty="0">
                <a:solidFill>
                  <a:schemeClr val="tx1"/>
                </a:solidFill>
                <a:effectLst/>
                <a:latin typeface="+mn-lt"/>
                <a:ea typeface="+mn-ea"/>
                <a:cs typeface="+mn-cs"/>
              </a:rPr>
              <a:t>a bitmap is the internal data structure that network switches use to direct a packet to multiple output ports</a:t>
            </a:r>
            <a:r>
              <a:rPr lang="en-US" sz="1200" kern="1200" baseline="0" dirty="0">
                <a:solidFill>
                  <a:schemeClr val="tx1"/>
                </a:solidFill>
                <a:effectLst/>
                <a:latin typeface="+mn-lt"/>
                <a:ea typeface="+mn-ea"/>
                <a:cs typeface="+mn-cs"/>
              </a:rPr>
              <a:t> and (2) </a:t>
            </a:r>
            <a:r>
              <a:rPr lang="en-US" sz="1200" kern="1200" dirty="0">
                <a:solidFill>
                  <a:schemeClr val="tx1"/>
                </a:solidFill>
                <a:effectLst/>
                <a:latin typeface="+mn-lt"/>
                <a:ea typeface="+mn-ea"/>
                <a:cs typeface="+mn-cs"/>
              </a:rPr>
              <a:t>switches typically either have many output ports in the set or are not even part of the multicast tree. </a:t>
            </a:r>
            <a:r>
              <a:rPr lang="en-US" sz="1200" b="1" kern="1200" dirty="0">
                <a:solidFill>
                  <a:schemeClr val="tx1"/>
                </a:solidFill>
                <a:effectLst/>
                <a:latin typeface="+mn-lt"/>
                <a:ea typeface="+mn-ea"/>
                <a:cs typeface="+mn-cs"/>
              </a:rPr>
              <a:t>(next slide)</a:t>
            </a:r>
            <a:endParaRPr lang="en-US" b="1"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17</a:t>
            </a:fld>
            <a:endParaRPr lang="en-US"/>
          </a:p>
        </p:txBody>
      </p:sp>
    </p:spTree>
    <p:extLst>
      <p:ext uri="{BB962C8B-B14F-4D97-AF65-F5344CB8AC3E}">
        <p14:creationId xmlns:p14="http://schemas.microsoft.com/office/powerpoint/2010/main" val="18995567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Second,</a:t>
            </a:r>
            <a:r>
              <a:rPr lang="en-US" b="0" baseline="0" dirty="0"/>
              <a:t> for switches in the upstream path of the packet (e.g., leaf and spine), we maintain a flag bit (along with the bitmap) to indicate the switch to forward the packet upstream using the configured multipath scheme (e.g., ECMP or CONGA).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18</a:t>
            </a:fld>
            <a:endParaRPr lang="en-US"/>
          </a:p>
        </p:txBody>
      </p:sp>
    </p:spTree>
    <p:extLst>
      <p:ext uri="{BB962C8B-B14F-4D97-AF65-F5344CB8AC3E}">
        <p14:creationId xmlns:p14="http://schemas.microsoft.com/office/powerpoint/2010/main" val="12783622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Next,</a:t>
            </a:r>
            <a:r>
              <a:rPr lang="en-US" b="0" baseline="0" dirty="0"/>
              <a:t> we exploit the </a:t>
            </a:r>
            <a:r>
              <a:rPr lang="en-US" sz="1200" kern="1200" dirty="0">
                <a:solidFill>
                  <a:schemeClr val="tx1"/>
                </a:solidFill>
                <a:effectLst/>
                <a:latin typeface="+mn-lt"/>
                <a:ea typeface="+mn-ea"/>
                <a:cs typeface="+mn-cs"/>
              </a:rPr>
              <a:t>symmetry</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data-center topologies. Core switches and</a:t>
            </a:r>
            <a:r>
              <a:rPr lang="en-US" sz="1200" kern="1200" baseline="0" dirty="0">
                <a:solidFill>
                  <a:schemeClr val="tx1"/>
                </a:solidFill>
                <a:effectLst/>
                <a:latin typeface="+mn-lt"/>
                <a:ea typeface="+mn-ea"/>
                <a:cs typeface="+mn-cs"/>
              </a:rPr>
              <a:t> spine switches, in each pod, share the same bitmap, hence, </a:t>
            </a:r>
            <a:r>
              <a:rPr lang="en-US" sz="1200" b="1" kern="1200" baseline="0" dirty="0">
                <a:solidFill>
                  <a:schemeClr val="tx1"/>
                </a:solidFill>
                <a:effectLst/>
                <a:latin typeface="+mn-lt"/>
                <a:ea typeface="+mn-ea"/>
                <a:cs typeface="+mn-cs"/>
              </a:rPr>
              <a:t>(next slide)</a:t>
            </a:r>
            <a:endParaRPr lang="en-US" b="1"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19</a:t>
            </a:fld>
            <a:endParaRPr lang="en-US"/>
          </a:p>
        </p:txBody>
      </p:sp>
    </p:spTree>
    <p:extLst>
      <p:ext uri="{BB962C8B-B14F-4D97-AF65-F5344CB8AC3E}">
        <p14:creationId xmlns:p14="http://schemas.microsoft.com/office/powerpoint/2010/main" val="1151299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Cloud workloads are commonly driven by systems that deliver large amounts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2</a:t>
            </a:fld>
            <a:endParaRPr lang="en-US"/>
          </a:p>
        </p:txBody>
      </p:sp>
    </p:spTree>
    <p:extLst>
      <p:ext uri="{BB962C8B-B14F-4D97-AF65-F5344CB8AC3E}">
        <p14:creationId xmlns:p14="http://schemas.microsoft.com/office/powerpoint/2010/main" val="14429574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a:solidFill>
                  <a:schemeClr val="tx1"/>
                </a:solidFill>
                <a:effectLst/>
                <a:latin typeface="+mn-lt"/>
                <a:ea typeface="+mn-ea"/>
                <a:cs typeface="+mn-cs"/>
              </a:rPr>
              <a:t>we group these switches together, as a logical switch, and maintain only one bitmap (and switch ID) for each of these logical switches. </a:t>
            </a:r>
            <a:r>
              <a:rPr lang="en-US" sz="1200" b="1" kern="1200" baseline="0" dirty="0">
                <a:solidFill>
                  <a:schemeClr val="tx1"/>
                </a:solidFill>
                <a:effectLst/>
                <a:latin typeface="+mn-lt"/>
                <a:ea typeface="+mn-ea"/>
                <a:cs typeface="+mn-cs"/>
              </a:rPr>
              <a:t>(next slide)</a:t>
            </a:r>
            <a:endParaRPr lang="en-US" b="1"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20</a:t>
            </a:fld>
            <a:endParaRPr lang="en-US"/>
          </a:p>
        </p:txBody>
      </p:sp>
    </p:spTree>
    <p:extLst>
      <p:ext uri="{BB962C8B-B14F-4D97-AF65-F5344CB8AC3E}">
        <p14:creationId xmlns:p14="http://schemas.microsoft.com/office/powerpoint/2010/main" val="1549701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To further reduce the number of bitmaps</a:t>
            </a:r>
            <a:r>
              <a:rPr lang="en-US" b="0" baseline="0" dirty="0"/>
              <a:t> we need to encode in the packet, we let switches, on the same layer, share a bitmap by allowing some extra transmissions. For example, </a:t>
            </a:r>
            <a:r>
              <a:rPr lang="en-US" b="1" baseline="0" dirty="0"/>
              <a:t>(click) </a:t>
            </a:r>
            <a:r>
              <a:rPr lang="en-US" b="0" baseline="0" dirty="0"/>
              <a:t>L5 and L7 can share a bitmap (which is the bitwise OR) of their individual bitmaps (i.e., 001111). This would generate two extra transmissions: one at L5’s forth port, and the one one at L7’s sixth port.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a:t>
            </a:r>
            <a:r>
              <a:rPr lang="en-US" b="0" baseline="0" dirty="0"/>
              <a:t> We wrote a clustering algorithm (a greedy version of MIN-K-UNION) to determine which switches should share a bitmap while yielding minimum number of extra transmissions.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21</a:t>
            </a:fld>
            <a:endParaRPr lang="en-US"/>
          </a:p>
        </p:txBody>
      </p:sp>
    </p:spTree>
    <p:extLst>
      <p:ext uri="{BB962C8B-B14F-4D97-AF65-F5344CB8AC3E}">
        <p14:creationId xmlns:p14="http://schemas.microsoft.com/office/powerpoint/2010/main" val="7272158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There is a fixed number of bitmaps we can encode in the packet header as p-rules.</a:t>
            </a:r>
            <a:r>
              <a:rPr lang="en-US" b="0" baseline="0" dirty="0"/>
              <a:t> Thus, even after applying the techniques so far, we may still have some switches left. To handle these leftover switches, we introduce the notion of a default p-rule, whose bitmap is the bitwise OR of all the switch bitmaps not assigned a non-default p-rule.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For example, if we have space for only one p-rule and allow only two extra transmissions per p-rule,</a:t>
            </a:r>
            <a:r>
              <a:rPr lang="en-US" b="1" baseline="0" dirty="0"/>
              <a:t> (click)</a:t>
            </a:r>
            <a:r>
              <a:rPr lang="en-US" b="0" baseline="0" dirty="0"/>
              <a:t> then L5 and L7 will share the p-rule. </a:t>
            </a:r>
            <a:r>
              <a:rPr lang="en-US" b="1" baseline="0" dirty="0"/>
              <a:t>(click) </a:t>
            </a:r>
            <a:r>
              <a:rPr lang="en-US" b="0" baseline="0" dirty="0"/>
              <a:t>L0 and L6 are the leftover switches, which will be assigned to the default p-rule, generating two more extra transmissions.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22</a:t>
            </a:fld>
            <a:endParaRPr lang="en-US"/>
          </a:p>
        </p:txBody>
      </p:sp>
    </p:spTree>
    <p:extLst>
      <p:ext uri="{BB962C8B-B14F-4D97-AF65-F5344CB8AC3E}">
        <p14:creationId xmlns:p14="http://schemas.microsoft.com/office/powerpoint/2010/main" val="3452944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Default</a:t>
            </a:r>
            <a:r>
              <a:rPr lang="en-US" b="0" baseline="0" dirty="0"/>
              <a:t> p-rule in the limiting case can lead to a lot of extra transmissions, essentially broadcasting packets from all the switches assigned to it. To reduce the traffic overhead without increasing the packet header size, we exploit the fact that switches already support multicast group tables. Thus, before assigning a switch to a default p-rule, we first check if the switch has space in its multicast group table. If so, we install an entry in the switch (i.e., s-rule), and assign only those switches to the default p-rule which don’t have spare s-rule capacity.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So, in our example, with an s-rule capacity of one, both leaf switches L0 and L6 will have an </a:t>
            </a: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23</a:t>
            </a:fld>
            <a:endParaRPr lang="en-US"/>
          </a:p>
        </p:txBody>
      </p:sp>
    </p:spTree>
    <p:extLst>
      <p:ext uri="{BB962C8B-B14F-4D97-AF65-F5344CB8AC3E}">
        <p14:creationId xmlns:p14="http://schemas.microsoft.com/office/powerpoint/2010/main" val="15438086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s-rule entry now, instead of the default p-rule.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24</a:t>
            </a:fld>
            <a:endParaRPr lang="en-US"/>
          </a:p>
        </p:txBody>
      </p:sp>
    </p:spTree>
    <p:extLst>
      <p:ext uri="{BB962C8B-B14F-4D97-AF65-F5344CB8AC3E}">
        <p14:creationId xmlns:p14="http://schemas.microsoft.com/office/powerpoint/2010/main" val="14822249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None/>
              <a:tabLst/>
              <a:defRPr/>
            </a:pPr>
            <a:r>
              <a:rPr lang="en-US" dirty="0"/>
              <a:t>So, after applying all the techniques,</a:t>
            </a:r>
            <a:r>
              <a:rPr lang="en-US" baseline="0" dirty="0"/>
              <a:t> the encoding for our example will look like the following: </a:t>
            </a:r>
            <a:r>
              <a:rPr lang="en-US" b="1" baseline="0" dirty="0"/>
              <a:t>(next slide)</a:t>
            </a:r>
            <a:r>
              <a:rPr lang="en-US" dirty="0"/>
              <a:t> </a:t>
            </a:r>
            <a:endParaRPr lang="en-US" baseline="0" dirty="0"/>
          </a:p>
          <a:p>
            <a:pPr marL="228600" marR="0" lvl="0" indent="-228600" algn="l" defTabSz="914400" rtl="0" eaLnBrk="1" fontAlgn="auto" latinLnBrk="0" hangingPunct="1">
              <a:lnSpc>
                <a:spcPct val="100000"/>
              </a:lnSpc>
              <a:spcBef>
                <a:spcPts val="0"/>
              </a:spcBef>
              <a:spcAft>
                <a:spcPts val="0"/>
              </a:spcAft>
              <a:buClrTx/>
              <a:buSzTx/>
              <a:buFontTx/>
              <a:buNone/>
              <a:tabLst/>
              <a:defRPr/>
            </a:pP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25</a:t>
            </a:fld>
            <a:endParaRPr lang="en-US"/>
          </a:p>
        </p:txBody>
      </p:sp>
    </p:spTree>
    <p:extLst>
      <p:ext uri="{BB962C8B-B14F-4D97-AF65-F5344CB8AC3E}">
        <p14:creationId xmlns:p14="http://schemas.microsoft.com/office/powerpoint/2010/main" val="6961558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With one p-rule per layer (and no more than two extra transmissions per p-rule) and no s-rules, we will get the encoding like this </a:t>
            </a:r>
            <a:r>
              <a:rPr lang="mr-IN" baseline="0" dirty="0"/>
              <a:t>…</a:t>
            </a:r>
            <a:r>
              <a:rPr lang="en-US" baseline="0" dirty="0"/>
              <a:t> </a:t>
            </a:r>
          </a:p>
          <a:p>
            <a:r>
              <a:rPr lang="en-US" b="1" baseline="0" dirty="0"/>
              <a:t>(click x5)</a:t>
            </a:r>
          </a:p>
          <a:p>
            <a:endParaRPr lang="en-US" b="1" baseline="0" dirty="0"/>
          </a:p>
          <a:p>
            <a:r>
              <a:rPr lang="en-US" b="0" baseline="0" dirty="0"/>
              <a:t>@</a:t>
            </a:r>
            <a:r>
              <a:rPr lang="en-US" b="0" baseline="0" dirty="0" err="1"/>
              <a:t>mshahbaz</a:t>
            </a:r>
            <a:r>
              <a:rPr lang="en-US" b="0" baseline="0" dirty="0"/>
              <a:t>: point out that downstream p-rules remain the same and only the upstream p-rules are updated per sender. Also, how we don’t need to store ids for the upstream switches. </a:t>
            </a:r>
            <a:endParaRPr lang="en-US" b="1" baseline="0" dirty="0"/>
          </a:p>
          <a:p>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26</a:t>
            </a:fld>
            <a:endParaRPr lang="en-US"/>
          </a:p>
        </p:txBody>
      </p:sp>
    </p:spTree>
    <p:extLst>
      <p:ext uri="{BB962C8B-B14F-4D97-AF65-F5344CB8AC3E}">
        <p14:creationId xmlns:p14="http://schemas.microsoft.com/office/powerpoint/2010/main" val="16669489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  </a:t>
            </a:r>
            <a:r>
              <a:rPr lang="en-US" b="0" baseline="0" dirty="0"/>
              <a:t>and with additional s-rule capacity, </a:t>
            </a:r>
            <a:r>
              <a:rPr lang="en-US" b="1" baseline="0" dirty="0"/>
              <a:t>(next slide)</a:t>
            </a:r>
            <a:endParaRPr lang="en-US" b="0"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27</a:t>
            </a:fld>
            <a:endParaRPr lang="en-US"/>
          </a:p>
        </p:txBody>
      </p:sp>
    </p:spTree>
    <p:extLst>
      <p:ext uri="{BB962C8B-B14F-4D97-AF65-F5344CB8AC3E}">
        <p14:creationId xmlns:p14="http://schemas.microsoft.com/office/powerpoint/2010/main" val="14554608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spine switches in pod P0, and leaf switches (L0 and L6) now have an s-rule entry instead of the default p-rule.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a:t>
            </a:r>
            <a:r>
              <a:rPr lang="en-US" b="0" baseline="0" dirty="0" err="1"/>
              <a:t>mshahbaz</a:t>
            </a:r>
            <a:r>
              <a:rPr lang="en-US" b="0" baseline="0" dirty="0"/>
              <a:t>: point out the difference b/w extra transmissions with and without s-rules.</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(next slide) </a:t>
            </a:r>
          </a:p>
        </p:txBody>
      </p:sp>
      <p:sp>
        <p:nvSpPr>
          <p:cNvPr id="4" name="Slide Number Placeholder 3"/>
          <p:cNvSpPr>
            <a:spLocks noGrp="1"/>
          </p:cNvSpPr>
          <p:nvPr>
            <p:ph type="sldNum" sz="quarter" idx="10"/>
          </p:nvPr>
        </p:nvSpPr>
        <p:spPr/>
        <p:txBody>
          <a:bodyPr/>
          <a:lstStyle/>
          <a:p>
            <a:fld id="{782BA6BD-6848-414F-9709-0AAA3FCDBC60}" type="slidenum">
              <a:rPr lang="en-US" smtClean="0"/>
              <a:t>28</a:t>
            </a:fld>
            <a:endParaRPr lang="en-US"/>
          </a:p>
        </p:txBody>
      </p:sp>
    </p:spTree>
    <p:extLst>
      <p:ext uri="{BB962C8B-B14F-4D97-AF65-F5344CB8AC3E}">
        <p14:creationId xmlns:p14="http://schemas.microsoft.com/office/powerpoint/2010/main" val="8154177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A controller receives join requests from the tenant through </a:t>
            </a:r>
            <a:r>
              <a:rPr lang="en-US" b="1" baseline="0" dirty="0"/>
              <a:t>(click)</a:t>
            </a:r>
            <a:r>
              <a:rPr lang="en-US" b="0" baseline="0" dirty="0"/>
              <a:t> an API, provided by the cloud provider, and </a:t>
            </a:r>
            <a:r>
              <a:rPr lang="en-US" b="1" baseline="0" dirty="0"/>
              <a:t>(click)</a:t>
            </a:r>
            <a:r>
              <a:rPr lang="en-US" b="0" baseline="0" dirty="0"/>
              <a:t> computes a compact encoding for the multicast tree. The encoding consists of a list of packets rules (or p-rules)---consisting of one or more switch IDs and an output port bitmap along with a default p-rule---which is encapsulated as a header on the packet and switch rules (or s-rules) as a mechanism for reducing traffic overhead.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a:t>
            </a:r>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The controller installs flow rules on software switches specifying where to the forward and which p-rules to push on the packet,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29</a:t>
            </a:fld>
            <a:endParaRPr lang="en-US"/>
          </a:p>
        </p:txBody>
      </p:sp>
    </p:spTree>
    <p:extLst>
      <p:ext uri="{BB962C8B-B14F-4D97-AF65-F5344CB8AC3E}">
        <p14:creationId xmlns:p14="http://schemas.microsoft.com/office/powerpoint/2010/main" val="1951842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data to groups of endpoints.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endParaRPr lang="en-US" b="1"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82BA6BD-6848-414F-9709-0AAA3FCDBC60}" type="slidenum">
              <a:rPr lang="en-US" smtClean="0"/>
              <a:t>3</a:t>
            </a:fld>
            <a:endParaRPr lang="en-US"/>
          </a:p>
        </p:txBody>
      </p:sp>
    </p:spTree>
    <p:extLst>
      <p:ext uri="{BB962C8B-B14F-4D97-AF65-F5344CB8AC3E}">
        <p14:creationId xmlns:p14="http://schemas.microsoft.com/office/powerpoint/2010/main" val="968983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30</a:t>
            </a:fld>
            <a:endParaRPr lang="en-US"/>
          </a:p>
        </p:txBody>
      </p:sp>
    </p:spTree>
    <p:extLst>
      <p:ext uri="{BB962C8B-B14F-4D97-AF65-F5344CB8AC3E}">
        <p14:creationId xmlns:p14="http://schemas.microsoft.com/office/powerpoint/2010/main" val="14136669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The software switch intercepts the packet originating from the VM. It sends the packet as-is to </a:t>
            </a:r>
            <a:r>
              <a:rPr lang="en-US" b="1" baseline="0" dirty="0"/>
              <a:t>(click)</a:t>
            </a:r>
            <a:r>
              <a:rPr lang="en-US" b="0" baseline="0" dirty="0"/>
              <a:t> any neighboring VMs in the tree and </a:t>
            </a:r>
            <a:r>
              <a:rPr lang="en-US" b="1" baseline="0" dirty="0"/>
              <a:t>(click)</a:t>
            </a:r>
            <a:r>
              <a:rPr lang="en-US" b="0" baseline="0" dirty="0"/>
              <a:t> pushes the p-rules on the packet before forwarding it to the leaf switch (L0 in this case).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 x4) </a:t>
            </a:r>
            <a:r>
              <a:rPr lang="en-US" b="0" baseline="0" dirty="0"/>
              <a:t>Switches in the network find a matching p-rule and forward the packet to the associated output ports. If a packet contains no matching p-rule, the switch checks for an s-rule matching the destination IP address and forwards the packet accordingly.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 </a:t>
            </a:r>
            <a:r>
              <a:rPr lang="en-US" b="0" baseline="0" dirty="0"/>
              <a:t>Finally, software switches receive the packet. By that time all p-rules have been removed from the packet by the network switches. Software switches then forward the packet to the receiving VMs. </a:t>
            </a:r>
            <a:r>
              <a:rPr lang="en-US" b="1" baseline="0" dirty="0"/>
              <a:t>(next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31</a:t>
            </a:fld>
            <a:endParaRPr lang="en-US"/>
          </a:p>
        </p:txBody>
      </p:sp>
    </p:spTree>
    <p:extLst>
      <p:ext uri="{BB962C8B-B14F-4D97-AF65-F5344CB8AC3E}">
        <p14:creationId xmlns:p14="http://schemas.microsoft.com/office/powerpoint/2010/main" val="13186693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speaker</a:t>
            </a:r>
            <a:r>
              <a:rPr lang="en-US" baseline="0" dirty="0"/>
              <a:t> notes. </a:t>
            </a: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32</a:t>
            </a:fld>
            <a:endParaRPr lang="en-US"/>
          </a:p>
        </p:txBody>
      </p:sp>
    </p:spTree>
    <p:extLst>
      <p:ext uri="{BB962C8B-B14F-4D97-AF65-F5344CB8AC3E}">
        <p14:creationId xmlns:p14="http://schemas.microsoft.com/office/powerpoint/2010/main" val="3477675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 </a:t>
            </a:r>
            <a:r>
              <a:rPr lang="en-US" b="1" dirty="0"/>
              <a:t>(click)</a:t>
            </a:r>
            <a:r>
              <a:rPr lang="en-US" dirty="0"/>
              <a:t> a multi-rooted Clos topology with 27K hosts and 1M multicast groups, with group sizes based on a production trace from IBM’s </a:t>
            </a:r>
            <a:r>
              <a:rPr lang="en-US" dirty="0" err="1"/>
              <a:t>Websphere</a:t>
            </a:r>
            <a:r>
              <a:rPr lang="en-US" dirty="0"/>
              <a:t> Virtual Enterprise and p-rule</a:t>
            </a:r>
            <a:r>
              <a:rPr lang="en-US" baseline="0" dirty="0"/>
              <a:t> header of 325 bytes</a:t>
            </a:r>
            <a:r>
              <a:rPr lang="en-US"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t>(click)</a:t>
            </a:r>
            <a:r>
              <a:rPr lang="en-US" b="1" baseline="0" dirty="0"/>
              <a:t> </a:t>
            </a:r>
            <a:r>
              <a:rPr lang="en-US" dirty="0"/>
              <a:t>(</a:t>
            </a:r>
            <a:r>
              <a:rPr lang="en-US" dirty="0" err="1"/>
              <a:t>i</a:t>
            </a:r>
            <a:r>
              <a:rPr lang="en-US" dirty="0"/>
              <a:t>)</a:t>
            </a:r>
            <a:r>
              <a:rPr lang="en-US" baseline="0" dirty="0"/>
              <a:t> </a:t>
            </a:r>
            <a:r>
              <a:rPr lang="en-US" dirty="0"/>
              <a:t>Elmo can encode, </a:t>
            </a:r>
            <a:r>
              <a:rPr lang="en-US" baseline="0" dirty="0"/>
              <a:t>without using default </a:t>
            </a:r>
            <a:r>
              <a:rPr lang="en-US" i="1" baseline="0" dirty="0"/>
              <a:t>p</a:t>
            </a:r>
            <a:r>
              <a:rPr lang="en-US" baseline="0" dirty="0"/>
              <a:t>-rules,</a:t>
            </a:r>
            <a:r>
              <a:rPr lang="en-US" dirty="0"/>
              <a:t> 89%</a:t>
            </a:r>
            <a:r>
              <a:rPr lang="en-US" baseline="0" dirty="0"/>
              <a:t> of groups when no extra transmission is allowed and up to 99% of groups when this condition is relaxed.</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a:t>
            </a:r>
            <a:r>
              <a:rPr lang="en-US" b="0" baseline="0" dirty="0"/>
              <a:t> (ii) 95% of switches have less than 4059 rules when no extra transmission is allowed, and maximum of 107 rules when 12 extra transmissions are allowed per p-rule.</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t>(click) </a:t>
            </a:r>
            <a:r>
              <a:rPr lang="en-US" b="0" dirty="0"/>
              <a:t>(iii)</a:t>
            </a:r>
            <a:r>
              <a:rPr lang="en-US" b="0" baseline="0" dirty="0"/>
              <a:t> traffic overhead is negligible for cases where we allow extra transmissions and is identical to the ideal multicast, when no extra transmission is allowed.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33</a:t>
            </a:fld>
            <a:endParaRPr lang="en-US"/>
          </a:p>
        </p:txBody>
      </p:sp>
    </p:spTree>
    <p:extLst>
      <p:ext uri="{BB962C8B-B14F-4D97-AF65-F5344CB8AC3E}">
        <p14:creationId xmlns:p14="http://schemas.microsoft.com/office/powerpoint/2010/main" val="12164031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Elmo reduces control-plane update overhead on network switches and directs updates to hypervisor switches instead.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endParaRPr lang="en-US" b="1" dirty="0"/>
          </a:p>
          <a:p>
            <a:endParaRPr lang="en-US" dirty="0"/>
          </a:p>
        </p:txBody>
      </p:sp>
      <p:sp>
        <p:nvSpPr>
          <p:cNvPr id="4" name="Slide Number Placeholder 3"/>
          <p:cNvSpPr>
            <a:spLocks noGrp="1"/>
          </p:cNvSpPr>
          <p:nvPr>
            <p:ph type="sldNum" sz="quarter" idx="10"/>
          </p:nvPr>
        </p:nvSpPr>
        <p:spPr/>
        <p:txBody>
          <a:bodyPr/>
          <a:lstStyle/>
          <a:p>
            <a:fld id="{782BA6BD-6848-414F-9709-0AAA3FCDBC60}" type="slidenum">
              <a:rPr lang="en-US" smtClean="0"/>
              <a:t>34</a:t>
            </a:fld>
            <a:endParaRPr lang="en-US"/>
          </a:p>
        </p:txBody>
      </p:sp>
    </p:spTree>
    <p:extLst>
      <p:ext uri="{BB962C8B-B14F-4D97-AF65-F5344CB8AC3E}">
        <p14:creationId xmlns:p14="http://schemas.microsoft.com/office/powerpoint/2010/main" val="14111227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unicast, the throughput at subscribers decreases as we increase</a:t>
            </a:r>
            <a:r>
              <a:rPr lang="en-US" sz="1200" kern="1200" baseline="0" dirty="0">
                <a:solidFill>
                  <a:schemeClr val="tx1"/>
                </a:solidFill>
                <a:effectLst/>
                <a:latin typeface="+mn-lt"/>
                <a:ea typeface="+mn-ea"/>
                <a:cs typeface="+mn-cs"/>
              </a:rPr>
              <a:t> the </a:t>
            </a:r>
            <a:r>
              <a:rPr lang="en-US" sz="1200" kern="1200" dirty="0">
                <a:solidFill>
                  <a:schemeClr val="tx1"/>
                </a:solidFill>
                <a:effectLst/>
                <a:latin typeface="+mn-lt"/>
                <a:ea typeface="+mn-ea"/>
                <a:cs typeface="+mn-cs"/>
              </a:rPr>
              <a:t>number of subscribers because the publisher becomes the bottleneck; the publisher services a single subscriber at 185K </a:t>
            </a:r>
            <a:r>
              <a:rPr lang="en-US" sz="1200" kern="1200" dirty="0" err="1">
                <a:solidFill>
                  <a:schemeClr val="tx1"/>
                </a:solidFill>
                <a:effectLst/>
                <a:latin typeface="+mn-lt"/>
                <a:ea typeface="+mn-ea"/>
                <a:cs typeface="+mn-cs"/>
              </a:rPr>
              <a:t>rps</a:t>
            </a:r>
            <a:r>
              <a:rPr lang="en-US" sz="1200" kern="1200" dirty="0">
                <a:solidFill>
                  <a:schemeClr val="tx1"/>
                </a:solidFill>
                <a:effectLst/>
                <a:latin typeface="+mn-lt"/>
                <a:ea typeface="+mn-ea"/>
                <a:cs typeface="+mn-cs"/>
              </a:rPr>
              <a:t> on average and drops to about 0.25K </a:t>
            </a:r>
            <a:r>
              <a:rPr lang="en-US" sz="1200" kern="1200" dirty="0" err="1">
                <a:solidFill>
                  <a:schemeClr val="tx1"/>
                </a:solidFill>
                <a:effectLst/>
                <a:latin typeface="+mn-lt"/>
                <a:ea typeface="+mn-ea"/>
                <a:cs typeface="+mn-cs"/>
              </a:rPr>
              <a:t>rps</a:t>
            </a:r>
            <a:r>
              <a:rPr lang="en-US" sz="1200" kern="1200" dirty="0">
                <a:solidFill>
                  <a:schemeClr val="tx1"/>
                </a:solidFill>
                <a:effectLst/>
                <a:latin typeface="+mn-lt"/>
                <a:ea typeface="+mn-ea"/>
                <a:cs typeface="+mn-cs"/>
              </a:rPr>
              <a:t> for 256 subscribers. With Elmo, the throughput remains the same regardless of the number of subscribers and averages 185K </a:t>
            </a:r>
            <a:r>
              <a:rPr lang="en-US" sz="1200" kern="1200" dirty="0" err="1">
                <a:solidFill>
                  <a:schemeClr val="tx1"/>
                </a:solidFill>
                <a:effectLst/>
                <a:latin typeface="+mn-lt"/>
                <a:ea typeface="+mn-ea"/>
                <a:cs typeface="+mn-cs"/>
              </a:rPr>
              <a:t>rps</a:t>
            </a:r>
            <a:r>
              <a:rPr lang="en-US" sz="1200" kern="1200" dirty="0">
                <a:solidFill>
                  <a:schemeClr val="tx1"/>
                </a:solidFill>
                <a:effectLst/>
                <a:latin typeface="+mn-lt"/>
                <a:ea typeface="+mn-ea"/>
                <a:cs typeface="+mn-cs"/>
              </a:rPr>
              <a:t> throughout.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baseline="0" dirty="0">
                <a:solidFill>
                  <a:schemeClr val="tx1"/>
                </a:solidFill>
                <a:effectLst/>
                <a:latin typeface="+mn-lt"/>
                <a:ea typeface="+mn-ea"/>
                <a:cs typeface="+mn-cs"/>
              </a:rPr>
              <a:t>(click) </a:t>
            </a:r>
            <a:r>
              <a:rPr lang="en-US" sz="1200" kern="1200" dirty="0">
                <a:solidFill>
                  <a:schemeClr val="tx1"/>
                </a:solidFill>
                <a:effectLst/>
                <a:latin typeface="+mn-lt"/>
                <a:ea typeface="+mn-ea"/>
                <a:cs typeface="+mn-cs"/>
              </a:rPr>
              <a:t>The CPU usage of the publisher VM (and the underlying host) also increases with increasing number of subscribers. With Elmo, the CPU usage remains constant regardless of the number of subscribers (i.e., 4.97%)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baseline="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82BA6BD-6848-414F-9709-0AAA3FCDBC60}" type="slidenum">
              <a:rPr lang="en-US" smtClean="0"/>
              <a:t>35</a:t>
            </a:fld>
            <a:endParaRPr lang="en-US"/>
          </a:p>
        </p:txBody>
      </p:sp>
    </p:spTree>
    <p:extLst>
      <p:ext uri="{BB962C8B-B14F-4D97-AF65-F5344CB8AC3E}">
        <p14:creationId xmlns:p14="http://schemas.microsoft.com/office/powerpoint/2010/main" val="17578254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a:t>
            </a:r>
            <a:r>
              <a:rPr lang="en-US" sz="1200" b="1" kern="1200" dirty="0">
                <a:solidFill>
                  <a:schemeClr val="tx1"/>
                </a:solidFill>
                <a:effectLst/>
                <a:latin typeface="+mn-lt"/>
                <a:ea typeface="+mn-ea"/>
                <a:cs typeface="+mn-cs"/>
              </a:rPr>
              <a:t>(click)</a:t>
            </a:r>
            <a:r>
              <a:rPr lang="en-US" sz="1200" kern="1200" dirty="0">
                <a:solidFill>
                  <a:schemeClr val="tx1"/>
                </a:solidFill>
                <a:effectLst/>
                <a:latin typeface="+mn-lt"/>
                <a:ea typeface="+mn-ea"/>
                <a:cs typeface="+mn-cs"/>
              </a:rPr>
              <a:t> a baseline switching ASIC that can parse a 512-byte packet header, </a:t>
            </a:r>
            <a:r>
              <a:rPr lang="en-US" sz="1200" b="1" kern="1200" dirty="0">
                <a:solidFill>
                  <a:schemeClr val="tx1"/>
                </a:solidFill>
                <a:effectLst/>
                <a:latin typeface="+mn-lt"/>
                <a:ea typeface="+mn-ea"/>
                <a:cs typeface="+mn-cs"/>
              </a:rPr>
              <a:t>(click)</a:t>
            </a:r>
            <a:r>
              <a:rPr lang="en-US" sz="1200" kern="1200" dirty="0">
                <a:solidFill>
                  <a:schemeClr val="tx1"/>
                </a:solidFill>
                <a:effectLst/>
                <a:latin typeface="+mn-lt"/>
                <a:ea typeface="+mn-ea"/>
                <a:cs typeface="+mn-cs"/>
              </a:rPr>
              <a:t> Elmo consumes only 63.5% of header space even with 30 p-rules, </a:t>
            </a:r>
            <a:r>
              <a:rPr lang="en-US" sz="1200" b="1" kern="1200" dirty="0">
                <a:solidFill>
                  <a:schemeClr val="tx1"/>
                </a:solidFill>
                <a:effectLst/>
                <a:latin typeface="+mn-lt"/>
                <a:ea typeface="+mn-ea"/>
                <a:cs typeface="+mn-cs"/>
              </a:rPr>
              <a:t>(click)</a:t>
            </a:r>
            <a:r>
              <a:rPr lang="en-US" sz="1200" kern="1200" dirty="0">
                <a:solidFill>
                  <a:schemeClr val="tx1"/>
                </a:solidFill>
                <a:effectLst/>
                <a:latin typeface="+mn-lt"/>
                <a:ea typeface="+mn-ea"/>
                <a:cs typeface="+mn-cs"/>
              </a:rPr>
              <a:t> still</a:t>
            </a:r>
            <a:r>
              <a:rPr lang="en-US" sz="1200" kern="1200" baseline="0" dirty="0">
                <a:solidFill>
                  <a:schemeClr val="tx1"/>
                </a:solidFill>
                <a:effectLst/>
                <a:latin typeface="+mn-lt"/>
                <a:ea typeface="+mn-ea"/>
                <a:cs typeface="+mn-cs"/>
              </a:rPr>
              <a:t> having 190 bytes for other protocols (e.g., in data-center networks, protocols take about 90 bytes). </a:t>
            </a:r>
            <a:r>
              <a:rPr lang="en-US" sz="1200" b="1" kern="1200" dirty="0">
                <a:solidFill>
                  <a:schemeClr val="tx1"/>
                </a:solidFill>
                <a:effectLst/>
                <a:latin typeface="+mn-lt"/>
                <a:ea typeface="+mn-ea"/>
                <a:cs typeface="+mn-cs"/>
              </a:rPr>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36</a:t>
            </a:fld>
            <a:endParaRPr lang="en-US"/>
          </a:p>
        </p:txBody>
      </p:sp>
    </p:spTree>
    <p:extLst>
      <p:ext uri="{BB962C8B-B14F-4D97-AF65-F5344CB8AC3E}">
        <p14:creationId xmlns:p14="http://schemas.microsoft.com/office/powerpoint/2010/main" val="3032372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Elmo adds negligible overheads to software switches</a:t>
            </a:r>
            <a:r>
              <a:rPr lang="en-US" baseline="0" dirty="0"/>
              <a:t> when encapsulating p-rule headers on the packet. </a:t>
            </a:r>
            <a:r>
              <a:rPr lang="en-US" sz="1200" kern="1200" dirty="0">
                <a:solidFill>
                  <a:schemeClr val="tx1"/>
                </a:solidFill>
                <a:effectLst/>
                <a:latin typeface="+mn-lt"/>
                <a:ea typeface="+mn-ea"/>
                <a:cs typeface="+mn-cs"/>
              </a:rPr>
              <a:t>Increasing the number of p-rules reduces the </a:t>
            </a:r>
            <a:r>
              <a:rPr lang="en-US" sz="1200" kern="1200" dirty="0" err="1">
                <a:solidFill>
                  <a:schemeClr val="tx1"/>
                </a:solidFill>
                <a:effectLst/>
                <a:latin typeface="+mn-lt"/>
                <a:ea typeface="+mn-ea"/>
                <a:cs typeface="+mn-cs"/>
              </a:rPr>
              <a:t>pps</a:t>
            </a:r>
            <a:r>
              <a:rPr lang="en-US" sz="1200" kern="1200" dirty="0">
                <a:solidFill>
                  <a:schemeClr val="tx1"/>
                </a:solidFill>
                <a:effectLst/>
                <a:latin typeface="+mn-lt"/>
                <a:ea typeface="+mn-ea"/>
                <a:cs typeface="+mn-cs"/>
              </a:rPr>
              <a:t> rate, as the packet size increases,</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while the throughput in bps remains unchanged</a:t>
            </a:r>
            <a:r>
              <a:rPr lang="en-US" sz="1200" kern="1200" baseline="0" dirty="0">
                <a:solidFill>
                  <a:schemeClr val="tx1"/>
                </a:solidFill>
                <a:effectLst/>
                <a:latin typeface="+mn-lt"/>
                <a:ea typeface="+mn-ea"/>
                <a:cs typeface="+mn-cs"/>
              </a:rPr>
              <a:t> which matches the capacity of the links at 20Gbps. With separate headers, the throughput drops down to about 10Gbps with only 5 p-rules and then tapers off at about 5Gbps with 30 p-rules. </a:t>
            </a:r>
            <a:r>
              <a:rPr lang="en-US" sz="1200" b="1" kern="1200" baseline="0" dirty="0">
                <a:solidFill>
                  <a:schemeClr val="tx1"/>
                </a:solidFill>
                <a:effectLst/>
                <a:latin typeface="+mn-lt"/>
                <a:ea typeface="+mn-ea"/>
                <a:cs typeface="+mn-cs"/>
              </a:rPr>
              <a:t>(next slide) </a:t>
            </a:r>
          </a:p>
        </p:txBody>
      </p:sp>
      <p:sp>
        <p:nvSpPr>
          <p:cNvPr id="4" name="Slide Number Placeholder 3"/>
          <p:cNvSpPr>
            <a:spLocks noGrp="1"/>
          </p:cNvSpPr>
          <p:nvPr>
            <p:ph type="sldNum" sz="quarter" idx="10"/>
          </p:nvPr>
        </p:nvSpPr>
        <p:spPr/>
        <p:txBody>
          <a:bodyPr/>
          <a:lstStyle/>
          <a:p>
            <a:fld id="{782BA6BD-6848-414F-9709-0AAA3FCDBC60}" type="slidenum">
              <a:rPr lang="en-US" smtClean="0"/>
              <a:t>37</a:t>
            </a:fld>
            <a:endParaRPr lang="en-US"/>
          </a:p>
        </p:txBody>
      </p:sp>
    </p:spTree>
    <p:extLst>
      <p:ext uri="{BB962C8B-B14F-4D97-AF65-F5344CB8AC3E}">
        <p14:creationId xmlns:p14="http://schemas.microsoft.com/office/powerpoint/2010/main" val="33957350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conclusion,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we presented Elmo, a scalable multicast service</a:t>
            </a:r>
            <a:r>
              <a:rPr lang="en-US" sz="1200" kern="1200" dirty="0">
                <a:solidFill>
                  <a:schemeClr val="tx1"/>
                </a:solidFill>
                <a:effectLst/>
                <a:latin typeface="+mn-lt"/>
                <a:ea typeface="+mn-ea"/>
                <a:cs typeface="+mn-cs"/>
              </a:rPr>
              <a:t>.</a:t>
            </a:r>
            <a:r>
              <a:rPr lang="en-US" sz="1200" b="0" kern="1200" baseline="0" dirty="0">
                <a:solidFill>
                  <a:schemeClr val="tx1"/>
                </a:solidFill>
                <a:effectLst/>
                <a:latin typeface="+mn-lt"/>
                <a:ea typeface="+mn-ea"/>
                <a:cs typeface="+mn-cs"/>
              </a:rPr>
              <a:t> </a:t>
            </a:r>
            <a:r>
              <a:rPr lang="en-US" sz="1200" b="1" kern="1200" baseline="0" dirty="0">
                <a:solidFill>
                  <a:schemeClr val="tx1"/>
                </a:solidFill>
                <a:effectLst/>
                <a:latin typeface="+mn-lt"/>
                <a:ea typeface="+mn-ea"/>
                <a:cs typeface="+mn-cs"/>
              </a:rPr>
              <a:t>(click)</a:t>
            </a:r>
            <a:r>
              <a:rPr lang="en-US" sz="1200" b="0" kern="1200" baseline="0" dirty="0">
                <a:solidFill>
                  <a:schemeClr val="tx1"/>
                </a:solidFill>
                <a:effectLst/>
                <a:latin typeface="+mn-lt"/>
                <a:ea typeface="+mn-ea"/>
                <a:cs typeface="+mn-cs"/>
              </a:rPr>
              <a:t> </a:t>
            </a:r>
            <a:r>
              <a:rPr lang="en-US" baseline="0" dirty="0"/>
              <a:t>Elmo is designed to be deployable in today’s multi-tenant data centers supporting millions of multicast groups and tenant isolation, while utilizing full cross-sectional bandwidth of the network. </a:t>
            </a:r>
            <a:r>
              <a:rPr lang="en-US" b="1" baseline="0" dirty="0"/>
              <a:t>(click) </a:t>
            </a:r>
            <a:r>
              <a:rPr lang="en-US" dirty="0"/>
              <a:t>Elmo takes advantage of the</a:t>
            </a:r>
            <a:r>
              <a:rPr lang="en-US" baseline="0" dirty="0"/>
              <a:t> </a:t>
            </a:r>
            <a:r>
              <a:rPr lang="en-US" dirty="0"/>
              <a:t>unique characteristics of data-center topologies and to compactly encode forwarding rules inside packets and </a:t>
            </a:r>
            <a:r>
              <a:rPr lang="en-US" b="1" dirty="0"/>
              <a:t>(click)</a:t>
            </a:r>
            <a:r>
              <a:rPr lang="en-US" dirty="0"/>
              <a:t> process them at line</a:t>
            </a:r>
            <a:r>
              <a:rPr lang="en-US" baseline="0" dirty="0"/>
              <a:t> rate using programmable data planes</a:t>
            </a:r>
            <a:r>
              <a:rPr lang="en-US" dirty="0"/>
              <a:t>.</a:t>
            </a:r>
          </a:p>
          <a:p>
            <a:r>
              <a:rPr lang="en-US" b="1" dirty="0"/>
              <a:t>(next</a:t>
            </a:r>
            <a:r>
              <a:rPr lang="en-US" b="1" baseline="0" dirty="0"/>
              <a: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38</a:t>
            </a:fld>
            <a:endParaRPr lang="en-US"/>
          </a:p>
        </p:txBody>
      </p:sp>
    </p:spTree>
    <p:extLst>
      <p:ext uri="{BB962C8B-B14F-4D97-AF65-F5344CB8AC3E}">
        <p14:creationId xmlns:p14="http://schemas.microsoft.com/office/powerpoint/2010/main" val="21078750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a:t>
            </a:r>
            <a:r>
              <a:rPr lang="en-US" baseline="0" dirty="0"/>
              <a:t> this I conclude my presentation. </a:t>
            </a:r>
            <a:r>
              <a:rPr lang="en-US" dirty="0"/>
              <a:t>Thank you,</a:t>
            </a:r>
            <a:r>
              <a:rPr lang="en-US" baseline="0" dirty="0"/>
              <a:t> and I’m happy to take any questions.</a:t>
            </a:r>
            <a:endParaRPr lang="en-US" dirty="0"/>
          </a:p>
          <a:p>
            <a:endParaRPr lang="en-US"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39</a:t>
            </a:fld>
            <a:endParaRPr lang="en-US"/>
          </a:p>
        </p:txBody>
      </p:sp>
    </p:spTree>
    <p:extLst>
      <p:ext uri="{BB962C8B-B14F-4D97-AF65-F5344CB8AC3E}">
        <p14:creationId xmlns:p14="http://schemas.microsoft.com/office/powerpoint/2010/main" val="1898314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Cloud providers (like Amazon, Google, </a:t>
            </a:r>
            <a:r>
              <a:rPr lang="en-US" sz="1200" kern="1200">
                <a:solidFill>
                  <a:schemeClr val="tx1"/>
                </a:solidFill>
                <a:effectLst/>
                <a:latin typeface="+mn-lt"/>
                <a:ea typeface="+mn-ea"/>
                <a:cs typeface="+mn-cs"/>
              </a:rPr>
              <a:t>and Microsof </a:t>
            </a:r>
            <a:r>
              <a:rPr lang="en-US" sz="1200" kern="1200" dirty="0">
                <a:solidFill>
                  <a:schemeClr val="tx1"/>
                </a:solidFill>
                <a:effectLst/>
                <a:latin typeface="+mn-lt"/>
                <a:ea typeface="+mn-ea"/>
                <a:cs typeface="+mn-cs"/>
              </a:rPr>
              <a:t>support hundreds of thousands of tenants, each of which may run tens to hundreds of such workloads.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4</a:t>
            </a:fld>
            <a:endParaRPr lang="en-US"/>
          </a:p>
        </p:txBody>
      </p:sp>
    </p:spTree>
    <p:extLst>
      <p:ext uri="{BB962C8B-B14F-4D97-AF65-F5344CB8AC3E}">
        <p14:creationId xmlns:p14="http://schemas.microsoft.com/office/powerpoint/2010/main" val="1205044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Common workloads include: </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t>(click)</a:t>
            </a:r>
            <a:r>
              <a:rPr lang="en-US" baseline="0" dirty="0"/>
              <a:t> streaming telemetry where </a:t>
            </a:r>
            <a:r>
              <a:rPr lang="en-US" sz="1200" kern="1200" dirty="0">
                <a:solidFill>
                  <a:schemeClr val="tx1"/>
                </a:solidFill>
                <a:effectLst/>
                <a:latin typeface="+mn-lt"/>
                <a:ea typeface="+mn-ea"/>
                <a:cs typeface="+mn-cs"/>
              </a:rPr>
              <a:t>hosts continuously send telemetry data in incremental updates to a set of collectors,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r>
              <a:rPr lang="en-US" sz="1200" b="1"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replication for databases and state machines (e.g.,</a:t>
            </a:r>
            <a:r>
              <a:rPr lang="en-US" sz="1200" kern="1200" baseline="0" dirty="0">
                <a:solidFill>
                  <a:schemeClr val="tx1"/>
                </a:solidFill>
                <a:effectLst/>
                <a:latin typeface="+mn-lt"/>
                <a:ea typeface="+mn-ea"/>
                <a:cs typeface="+mn-cs"/>
              </a:rPr>
              <a:t> in PAXOS or other consensus algorithms),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r>
              <a:rPr lang="en-US" sz="1200" b="1"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distributed programming frameworks (like Spark, and Hadoop),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r>
              <a:rPr lang="en-US" sz="1200" b="1"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publish-subscribe systems (like </a:t>
            </a:r>
            <a:r>
              <a:rPr lang="en-US" sz="1200" kern="1200" baseline="0" dirty="0" err="1">
                <a:solidFill>
                  <a:schemeClr val="tx1"/>
                </a:solidFill>
                <a:effectLst/>
                <a:latin typeface="+mn-lt"/>
                <a:ea typeface="+mn-ea"/>
                <a:cs typeface="+mn-cs"/>
              </a:rPr>
              <a:t>ZeroMQ</a:t>
            </a:r>
            <a:r>
              <a:rPr lang="en-US" sz="1200" kern="1200" baseline="0" dirty="0">
                <a:solidFill>
                  <a:schemeClr val="tx1"/>
                </a:solidFill>
                <a:effectLst/>
                <a:latin typeface="+mn-lt"/>
                <a:ea typeface="+mn-ea"/>
                <a:cs typeface="+mn-cs"/>
              </a:rPr>
              <a:t> and </a:t>
            </a:r>
            <a:r>
              <a:rPr lang="en-US" sz="1200" kern="1200" baseline="0" dirty="0" err="1">
                <a:solidFill>
                  <a:schemeClr val="tx1"/>
                </a:solidFill>
                <a:effectLst/>
                <a:latin typeface="+mn-lt"/>
                <a:ea typeface="+mn-ea"/>
                <a:cs typeface="+mn-cs"/>
              </a:rPr>
              <a:t>RabbitMQ</a:t>
            </a:r>
            <a:r>
              <a:rPr lang="en-US" sz="1200" kern="1200" baseline="0" dirty="0">
                <a:solidFill>
                  <a:schemeClr val="tx1"/>
                </a:solidFill>
                <a:effectLst/>
                <a:latin typeface="+mn-lt"/>
                <a:ea typeface="+mn-ea"/>
                <a:cs typeface="+mn-cs"/>
              </a:rPr>
              <a:t>) for publishing messages to multiple receivers,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r>
              <a:rPr lang="en-US" sz="1200" b="1"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infrastructure applications (like VMware NSX) running on top of a provider for replicating broadcast, unknown unicast, and multicast traffic.</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baseline="0" dirty="0">
                <a:solidFill>
                  <a:schemeClr val="tx1"/>
                </a:solidFill>
                <a:effectLst/>
                <a:latin typeface="+mn-lt"/>
                <a:ea typeface="+mn-ea"/>
                <a:cs typeface="+mn-cs"/>
              </a:rPr>
              <a:t>(click)</a:t>
            </a:r>
            <a:r>
              <a:rPr lang="en-US" sz="1200" kern="1200" baseline="0" dirty="0">
                <a:solidFill>
                  <a:schemeClr val="tx1"/>
                </a:solidFill>
                <a:effectLst/>
                <a:latin typeface="+mn-lt"/>
                <a:ea typeface="+mn-ea"/>
                <a:cs typeface="+mn-cs"/>
              </a:rPr>
              <a:t> and more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5</a:t>
            </a:fld>
            <a:endParaRPr lang="en-US"/>
          </a:p>
        </p:txBody>
      </p:sp>
    </p:spTree>
    <p:extLst>
      <p:ext uri="{BB962C8B-B14F-4D97-AF65-F5344CB8AC3E}">
        <p14:creationId xmlns:p14="http://schemas.microsoft.com/office/powerpoint/2010/main" val="10597548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These</a:t>
            </a:r>
            <a:r>
              <a:rPr lang="en-US" b="0" baseline="0" dirty="0"/>
              <a:t> workloads naturally suggest the use of </a:t>
            </a:r>
            <a:r>
              <a:rPr lang="en-US" b="1" baseline="0" dirty="0"/>
              <a:t>(click)</a:t>
            </a:r>
            <a:r>
              <a:rPr lang="en-US" b="0" baseline="0" dirty="0"/>
              <a:t> native multicast, yet none </a:t>
            </a:r>
            <a:r>
              <a:rPr lang="en-US" b="0" baseline="0"/>
              <a:t>of the data centers </a:t>
            </a:r>
            <a:r>
              <a:rPr lang="en-US" b="0" baseline="0" dirty="0"/>
              <a:t>enable </a:t>
            </a:r>
            <a:r>
              <a:rPr lang="en-US" b="1" baseline="0" dirty="0"/>
              <a:t>(next slide)</a:t>
            </a: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6</a:t>
            </a:fld>
            <a:endParaRPr lang="en-US"/>
          </a:p>
        </p:txBody>
      </p:sp>
    </p:spTree>
    <p:extLst>
      <p:ext uri="{BB962C8B-B14F-4D97-AF65-F5344CB8AC3E}">
        <p14:creationId xmlns:p14="http://schemas.microsoft.com/office/powerpoint/2010/main" val="1383605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it today.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7</a:t>
            </a:fld>
            <a:endParaRPr lang="en-US"/>
          </a:p>
        </p:txBody>
      </p:sp>
    </p:spTree>
    <p:extLst>
      <p:ext uri="{BB962C8B-B14F-4D97-AF65-F5344CB8AC3E}">
        <p14:creationId xmlns:p14="http://schemas.microsoft.com/office/powerpoint/2010/main" val="718968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Existing</a:t>
            </a:r>
            <a:r>
              <a:rPr lang="en-US" baseline="0" dirty="0"/>
              <a:t> approaches to multicast are limited in one or more ways, making them infeasible for cloud deployments. For example, </a:t>
            </a:r>
          </a:p>
          <a:p>
            <a:endParaRPr lang="en-US" baseline="0" dirty="0"/>
          </a:p>
          <a:p>
            <a:r>
              <a:rPr lang="en-US" b="1" baseline="0" dirty="0"/>
              <a:t>(click) </a:t>
            </a:r>
            <a:r>
              <a:rPr lang="en-US" b="0" baseline="0" dirty="0"/>
              <a:t>IP Multicast faces lots of control-plane challenges with regard to stability under membership churn, is limited in the number of groups it can support, and can’t utilize the full cross-sectional bandwidth in data centers.</a:t>
            </a:r>
          </a:p>
          <a:p>
            <a:endParaRPr lang="en-US" b="0" baseline="0" dirty="0"/>
          </a:p>
          <a:p>
            <a:r>
              <a:rPr lang="en-US" b="1" baseline="0" dirty="0"/>
              <a:t>(click) </a:t>
            </a:r>
            <a:r>
              <a:rPr lang="en-US" b="0" baseline="0" dirty="0"/>
              <a:t>SDN-based Multicast alleviates many of the control-plane issues but is still limited in the number of groups it can support. </a:t>
            </a:r>
            <a:r>
              <a:rPr lang="en-US" b="1" baseline="0" dirty="0"/>
              <a:t>(click) </a:t>
            </a:r>
            <a:r>
              <a:rPr lang="en-US" b="0" baseline="0" dirty="0"/>
              <a:t>Increasing the number of groups using flow aggregation, introduces other overheads.</a:t>
            </a:r>
          </a:p>
          <a:p>
            <a:endParaRPr lang="en-US" b="0" baseline="0" dirty="0"/>
          </a:p>
          <a:p>
            <a:r>
              <a:rPr lang="en-US" b="1" baseline="0" dirty="0"/>
              <a:t>(click) </a:t>
            </a:r>
            <a:r>
              <a:rPr lang="en-US" b="0" baseline="0" dirty="0"/>
              <a:t>Application-layer solutions are the primary way of supporting multicast in multi-tenant data centers, today. However, these solutions introduce a lot of redundant traffic overhead, impose significant CPU load, and cannot operate at line rate with predictable latencies. Due to these limitations certain classes of workloads (e.g., workloads introduced by financial apps) cannot use today’s cloud-based infrastructure at all.</a:t>
            </a:r>
          </a:p>
          <a:p>
            <a:endParaRPr lang="en-US" b="0" baseline="0" dirty="0"/>
          </a:p>
          <a:p>
            <a:r>
              <a:rPr lang="en-US" b="1" baseline="0" dirty="0"/>
              <a:t>(click)</a:t>
            </a:r>
            <a:r>
              <a:rPr lang="en-US" b="0" baseline="0" dirty="0"/>
              <a:t> Existing source-routed solutions (like Bloom Filters and BIER) encode forwarding state inside packets. But, these solutions require unorthodox processing at the switches (like loops) and are not able to process multicast packets at line rate in large networks. </a:t>
            </a:r>
            <a:r>
              <a:rPr lang="en-US" b="1" baseline="0" dirty="0"/>
              <a:t>(next slide)</a:t>
            </a:r>
          </a:p>
          <a:p>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8</a:t>
            </a:fld>
            <a:endParaRPr lang="en-US"/>
          </a:p>
        </p:txBody>
      </p:sp>
    </p:spTree>
    <p:extLst>
      <p:ext uri="{BB962C8B-B14F-4D97-AF65-F5344CB8AC3E}">
        <p14:creationId xmlns:p14="http://schemas.microsoft.com/office/powerpoint/2010/main" val="3319715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Elmo, on the other hand, is a source-routed</a:t>
            </a:r>
            <a:r>
              <a:rPr lang="en-US" sz="1200" kern="1200" baseline="0" dirty="0">
                <a:solidFill>
                  <a:schemeClr val="tx1"/>
                </a:solidFill>
                <a:effectLst/>
                <a:latin typeface="+mn-lt"/>
                <a:ea typeface="+mn-ea"/>
                <a:cs typeface="+mn-cs"/>
              </a:rPr>
              <a:t> multicast solution</a:t>
            </a:r>
            <a:r>
              <a:rPr lang="en-US" sz="1200" kern="1200" dirty="0">
                <a:solidFill>
                  <a:schemeClr val="tx1"/>
                </a:solidFill>
                <a:effectLst/>
                <a:latin typeface="+mn-lt"/>
                <a:ea typeface="+mn-ea"/>
                <a:cs typeface="+mn-cs"/>
              </a:rPr>
              <a:t> designed to operate at line rate </a:t>
            </a:r>
            <a:r>
              <a:rPr lang="en-US" sz="1200" kern="1200" baseline="0" dirty="0">
                <a:solidFill>
                  <a:schemeClr val="tx1"/>
                </a:solidFill>
                <a:effectLst/>
                <a:latin typeface="+mn-lt"/>
                <a:ea typeface="+mn-ea"/>
                <a:cs typeface="+mn-cs"/>
              </a:rPr>
              <a:t>and introduces negligible traffic overhead while utilizing the entire cross-sectional bandwidth of the data-center network. </a:t>
            </a:r>
            <a:r>
              <a:rPr lang="en-US" sz="1200" b="1" kern="1200" baseline="0" dirty="0">
                <a:solidFill>
                  <a:schemeClr val="tx1"/>
                </a:solidFill>
                <a:effectLst/>
                <a:latin typeface="+mn-lt"/>
                <a:ea typeface="+mn-ea"/>
                <a:cs typeface="+mn-cs"/>
              </a:rPr>
              <a:t>(next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baseline="0" dirty="0">
                <a:solidFill>
                  <a:schemeClr val="tx1"/>
                </a:solidFill>
                <a:effectLst/>
                <a:latin typeface="+mn-lt"/>
                <a:ea typeface="+mn-ea"/>
                <a:cs typeface="+mn-cs"/>
              </a:rPr>
              <a:t>@Shahbaz: point out that for a solution to be deployable in cloud data centers it needs to address all of the issues listed as columns, above.</a:t>
            </a: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9</a:t>
            </a:fld>
            <a:endParaRPr lang="en-US"/>
          </a:p>
        </p:txBody>
      </p:sp>
    </p:spTree>
    <p:extLst>
      <p:ext uri="{BB962C8B-B14F-4D97-AF65-F5344CB8AC3E}">
        <p14:creationId xmlns:p14="http://schemas.microsoft.com/office/powerpoint/2010/main" val="894822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9EC45CB-B7D2-4F4B-922A-B688F09048A6}" type="datetime1">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5454685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2ABB38-6F46-3049-AE63-62283EBE87C9}" type="datetime1">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970118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A44912-3231-AF48-8316-5BADB63DDC7A}" type="datetime1">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088117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DB62F7-BB6B-9246-9998-763371A86223}" type="datetime1">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531922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BFD8D0-F2C5-0040-B79A-6BDFD7E111A2}" type="datetime1">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462451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9C6D452-6F59-C945-B2FE-D306438DC7E7}" type="datetime1">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999967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17DD61E-7717-5E48-BCD5-D4F91060FE45}" type="datetime1">
              <a:rPr lang="en-US" smtClean="0"/>
              <a:t>12/4/18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034737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0214318-3E6B-8440-A1AF-A3163C2A6FD4}" type="datetime1">
              <a:rPr lang="en-US" smtClean="0"/>
              <a:t>12/4/18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518606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FF9EFA-6574-9246-8EDE-28659BDBF15A}" type="datetime1">
              <a:rPr lang="en-US" smtClean="0"/>
              <a:t>12/4/18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722957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E05CC8-7813-8841-8069-9D8A55E24398}" type="datetime1">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070567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50B36B-2D4A-A84D-B5CF-F7CD1AC55B3C}" type="datetime1">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411440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AD4716-0709-7B41-B4FE-97D5CDE8936B}" type="datetime1">
              <a:rPr lang="en-US" smtClean="0"/>
              <a:t>12/4/18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B84CB2-3428-C742-A819-C7A21756406A}" type="slidenum">
              <a:rPr lang="en-US" smtClean="0"/>
              <a:t>‹#›</a:t>
            </a:fld>
            <a:endParaRPr lang="en-US"/>
          </a:p>
        </p:txBody>
      </p:sp>
    </p:spTree>
    <p:extLst>
      <p:ext uri="{BB962C8B-B14F-4D97-AF65-F5344CB8AC3E}">
        <p14:creationId xmlns:p14="http://schemas.microsoft.com/office/powerpoint/2010/main" val="18182446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conferences.sigcomm.org/co-next/2013/program/p61.pdf"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3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2111" y="1699664"/>
            <a:ext cx="9803219" cy="1605662"/>
          </a:xfrm>
        </p:spPr>
        <p:txBody>
          <a:bodyPr>
            <a:normAutofit/>
          </a:bodyPr>
          <a:lstStyle/>
          <a:p>
            <a:r>
              <a:rPr lang="en-US" sz="4800" b="1" dirty="0">
                <a:solidFill>
                  <a:schemeClr val="accent2">
                    <a:lumMod val="75000"/>
                  </a:schemeClr>
                </a:solidFill>
              </a:rPr>
              <a:t>Elmo: Source-Routed Multicast for Public Clouds</a:t>
            </a:r>
          </a:p>
        </p:txBody>
      </p:sp>
      <p:sp>
        <p:nvSpPr>
          <p:cNvPr id="3" name="Subtitle 2"/>
          <p:cNvSpPr>
            <a:spLocks noGrp="1"/>
          </p:cNvSpPr>
          <p:nvPr>
            <p:ph type="subTitle" idx="1"/>
          </p:nvPr>
        </p:nvSpPr>
        <p:spPr>
          <a:xfrm>
            <a:off x="1524000" y="3937226"/>
            <a:ext cx="9144000" cy="1087924"/>
          </a:xfrm>
        </p:spPr>
        <p:txBody>
          <a:bodyPr>
            <a:normAutofit/>
          </a:bodyPr>
          <a:lstStyle/>
          <a:p>
            <a:r>
              <a:rPr lang="en-US" sz="3200" dirty="0">
                <a:latin typeface="+mj-lt"/>
              </a:rPr>
              <a:t>Muhammad </a:t>
            </a:r>
            <a:r>
              <a:rPr lang="en-US" sz="3200" u="sng" dirty="0">
                <a:latin typeface="+mj-lt"/>
              </a:rPr>
              <a:t>Shahbaz</a:t>
            </a:r>
            <a:endParaRPr lang="en-US" u="sng" dirty="0">
              <a:latin typeface="+mj-lt"/>
            </a:endParaRPr>
          </a:p>
          <a:p>
            <a:r>
              <a:rPr lang="en-US" sz="2000" dirty="0">
                <a:latin typeface="+mj-lt"/>
              </a:rPr>
              <a:t>Lalith Suresh, Jen Rexford, Nick </a:t>
            </a:r>
            <a:r>
              <a:rPr lang="en-US" sz="2000" dirty="0" err="1">
                <a:latin typeface="+mj-lt"/>
              </a:rPr>
              <a:t>Feamster</a:t>
            </a:r>
            <a:r>
              <a:rPr lang="en-US" sz="2000" dirty="0">
                <a:latin typeface="+mj-lt"/>
              </a:rPr>
              <a:t>,  Ori </a:t>
            </a:r>
            <a:r>
              <a:rPr lang="en-US" sz="2000" dirty="0" err="1">
                <a:latin typeface="+mj-lt"/>
              </a:rPr>
              <a:t>Rottenstreich</a:t>
            </a:r>
            <a:r>
              <a:rPr lang="en-US" sz="2000" dirty="0">
                <a:latin typeface="+mj-lt"/>
              </a:rPr>
              <a:t>, and </a:t>
            </a:r>
            <a:r>
              <a:rPr lang="en-US" sz="2000" dirty="0" err="1">
                <a:latin typeface="+mj-lt"/>
              </a:rPr>
              <a:t>Mukesh</a:t>
            </a:r>
            <a:r>
              <a:rPr lang="en-US" sz="2000" dirty="0">
                <a:latin typeface="+mj-lt"/>
              </a:rPr>
              <a:t> Hira</a:t>
            </a:r>
            <a:r>
              <a:rPr lang="en-US" dirty="0">
                <a:latin typeface="+mj-lt"/>
              </a:rPr>
              <a:t> </a:t>
            </a:r>
          </a:p>
        </p:txBody>
      </p:sp>
      <p:pic>
        <p:nvPicPr>
          <p:cNvPr id="6" name="Picture 5" descr="su-logo.png">
            <a:extLst>
              <a:ext uri="{FF2B5EF4-FFF2-40B4-BE49-F238E27FC236}">
                <a16:creationId xmlns:a16="http://schemas.microsoft.com/office/drawing/2014/main" id="{C0CC67C1-0ED6-6B48-B0E2-C71126474F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917" y="5623244"/>
            <a:ext cx="598194" cy="598194"/>
          </a:xfrm>
          <a:prstGeom prst="rect">
            <a:avLst/>
          </a:prstGeom>
        </p:spPr>
      </p:pic>
      <p:pic>
        <p:nvPicPr>
          <p:cNvPr id="7" name="Picture 6" descr="vmware_logo.png">
            <a:extLst>
              <a:ext uri="{FF2B5EF4-FFF2-40B4-BE49-F238E27FC236}">
                <a16:creationId xmlns:a16="http://schemas.microsoft.com/office/drawing/2014/main" id="{B1D54D7B-9E8B-0E45-A1B3-987C5B54D8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3127" y="5719901"/>
            <a:ext cx="1858233" cy="468966"/>
          </a:xfrm>
          <a:prstGeom prst="rect">
            <a:avLst/>
          </a:prstGeom>
        </p:spPr>
      </p:pic>
      <p:pic>
        <p:nvPicPr>
          <p:cNvPr id="8" name="Picture 7" descr="pu-logo.png">
            <a:extLst>
              <a:ext uri="{FF2B5EF4-FFF2-40B4-BE49-F238E27FC236}">
                <a16:creationId xmlns:a16="http://schemas.microsoft.com/office/drawing/2014/main" id="{1284EC21-4B08-9240-8A82-FAF75F079E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9329" y="5657051"/>
            <a:ext cx="443290" cy="564588"/>
          </a:xfrm>
          <a:prstGeom prst="rect">
            <a:avLst/>
          </a:prstGeom>
        </p:spPr>
      </p:pic>
      <p:pic>
        <p:nvPicPr>
          <p:cNvPr id="9" name="Picture 8">
            <a:extLst>
              <a:ext uri="{FF2B5EF4-FFF2-40B4-BE49-F238E27FC236}">
                <a16:creationId xmlns:a16="http://schemas.microsoft.com/office/drawing/2014/main" id="{853C40D6-2044-CB41-8563-2FF838BB5B7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09837" y="5657051"/>
            <a:ext cx="443290" cy="586352"/>
          </a:xfrm>
          <a:prstGeom prst="rect">
            <a:avLst/>
          </a:prstGeom>
        </p:spPr>
      </p:pic>
    </p:spTree>
    <p:extLst>
      <p:ext uri="{BB962C8B-B14F-4D97-AF65-F5344CB8AC3E}">
        <p14:creationId xmlns:p14="http://schemas.microsoft.com/office/powerpoint/2010/main" val="81592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Source-Routed Multicast for Cloud Services</a:t>
            </a:r>
          </a:p>
        </p:txBody>
      </p:sp>
    </p:spTree>
    <p:extLst>
      <p:ext uri="{BB962C8B-B14F-4D97-AF65-F5344CB8AC3E}">
        <p14:creationId xmlns:p14="http://schemas.microsoft.com/office/powerpoint/2010/main" val="1838962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69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48" name="Straight Connector 447"/>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71" name="Rounded Rectangle 470"/>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9" name="Rounded Rectangle 668"/>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0" name="Rounded Rectangle 669"/>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1" name="Rounded Rectangle 67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0" name="Rounded Rectangle 679"/>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1" name="Rounded Rectangle 680"/>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83" name="Straight Connector 682"/>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6" name="Straight Connector 685"/>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7" name="Straight Connector 686"/>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8" name="Straight Connector 687"/>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89" name="Rounded Rectangle 688"/>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0" name="Rounded Rectangle 689"/>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Rounded Rectangle 690"/>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Rounded Rectangle 691"/>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3" name="Rounded Rectangle 692"/>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4" name="Rounded Rectangle 693"/>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6" name="Straight Connector 695"/>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7" name="Straight Connector 696"/>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8" name="Straight Connector 697"/>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9" name="Straight Connector 698"/>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0" name="Straight Connector 699"/>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1" name="Straight Connector 700"/>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02" name="Rounded Rectangle 701"/>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Rounded Rectangle 702"/>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Rounded Rectangle 703"/>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Rounded Rectangle 704"/>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Rounded Rectangle 705"/>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Rounded Rectangle 706"/>
          <p:cNvSpPr/>
          <p:nvPr/>
        </p:nvSpPr>
        <p:spPr>
          <a:xfrm>
            <a:off x="7188142" y="5679802"/>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709" name="Straight Connector 708"/>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2" name="Straight Connector 711"/>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3" name="Straight Connector 712"/>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4" name="Straight Connector 713"/>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15" name="Rounded Rectangle 714"/>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 name="Rounded Rectangle 715"/>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 name="Rounded Rectangle 716"/>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 name="Rounded Rectangle 717"/>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 name="Rounded Rectangle 718"/>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Rounded Rectangle 719"/>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1" name="Straight Connector 720"/>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2" name="Straight Connector 72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3" name="Straight Connector 72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24" name="Rounded Rectangle 723"/>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5" name="TextBox 724"/>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726" name="Rounded Rectangle 725"/>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TextBox 726"/>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728" name="Rounded Rectangle 727"/>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TextBox 728"/>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730" name="Rounded Rectangle 729"/>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1" name="TextBox 730"/>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pic>
        <p:nvPicPr>
          <p:cNvPr id="7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3" name="Picture 742"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5" name="Picture 74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46" name="Rounded Rectangle 745"/>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7" name="Straight Connector 746"/>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55" name="Rounded Rectangle 754"/>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6" name="Straight Connector 755"/>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7" name="Straight Connector 756"/>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8" name="Straight Connector 757"/>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9" name="Straight Connector 758"/>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64" name="Rounded Rectangle 76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5" name="Straight Connector 764"/>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6" name="Straight Connector 765"/>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7" name="Straight Connector 76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8" name="Straight Connector 767"/>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73" name="Rounded Rectangle 77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4" name="Straight Connector 773"/>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1" name="Straight Connector 780"/>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2" name="Straight Connector 78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3" name="Straight Connector 78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4" name="Straight Connector 78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5" name="Straight Connector 78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6" name="Straight Connector 785"/>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7" name="Straight Connector 786"/>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8" name="Straight Connector 787"/>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9" name="Straight Connector 788"/>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0" name="Straight Connector 789"/>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9" name="Straight Connector 79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0" name="Straight Connector 79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1" name="Straight Connector 80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2" name="Straight Connector 80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3" name="Straight Connector 80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4" name="Straight Connector 80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5" name="Straight Connector 80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6" name="Straight Connector 80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7" name="Straight Connector 80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7" name="Straight Connector 816"/>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0" name="Straight Connector 819"/>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1" name="Straight Connector 820"/>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2" name="Straight Connector 821"/>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4" name="Straight Connector 823"/>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6" name="Straight Connector 825"/>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5" name="Straight Connector 834"/>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6" name="Straight Connector 835"/>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7" name="Straight Connector 836"/>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233" name="Group 232"/>
          <p:cNvGrpSpPr/>
          <p:nvPr/>
        </p:nvGrpSpPr>
        <p:grpSpPr>
          <a:xfrm>
            <a:off x="2571388" y="5394477"/>
            <a:ext cx="614153" cy="146362"/>
            <a:chOff x="1523795" y="5387658"/>
            <a:chExt cx="614153" cy="146362"/>
          </a:xfrm>
        </p:grpSpPr>
        <p:sp>
          <p:nvSpPr>
            <p:cNvPr id="234" name="Rectangle 233"/>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37" name="Rectangle 236"/>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42" name="Group 241"/>
          <p:cNvGrpSpPr/>
          <p:nvPr/>
        </p:nvGrpSpPr>
        <p:grpSpPr>
          <a:xfrm>
            <a:off x="2889802" y="4976515"/>
            <a:ext cx="842825" cy="146363"/>
            <a:chOff x="954289" y="4500782"/>
            <a:chExt cx="842825" cy="146363"/>
          </a:xfrm>
        </p:grpSpPr>
        <p:sp>
          <p:nvSpPr>
            <p:cNvPr id="243" name="Rectangle 242"/>
            <p:cNvSpPr/>
            <p:nvPr/>
          </p:nvSpPr>
          <p:spPr>
            <a:xfrm>
              <a:off x="1299019" y="4500784"/>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4" name="Rectangle 243"/>
            <p:cNvSpPr/>
            <p:nvPr/>
          </p:nvSpPr>
          <p:spPr>
            <a:xfrm flipH="1">
              <a:off x="954289" y="4500783"/>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5" name="Rectangle 244"/>
            <p:cNvSpPr/>
            <p:nvPr/>
          </p:nvSpPr>
          <p:spPr>
            <a:xfrm flipH="1">
              <a:off x="1253261" y="4500783"/>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6" name="Rectangle 245"/>
            <p:cNvSpPr/>
            <p:nvPr/>
          </p:nvSpPr>
          <p:spPr>
            <a:xfrm flipH="1">
              <a:off x="1044201" y="4500782"/>
              <a:ext cx="212763"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47" name="Group 246"/>
          <p:cNvGrpSpPr/>
          <p:nvPr/>
        </p:nvGrpSpPr>
        <p:grpSpPr>
          <a:xfrm>
            <a:off x="2512354" y="3638953"/>
            <a:ext cx="822988" cy="146363"/>
            <a:chOff x="744313" y="4347970"/>
            <a:chExt cx="822988" cy="146363"/>
          </a:xfrm>
        </p:grpSpPr>
        <p:sp>
          <p:nvSpPr>
            <p:cNvPr id="253" name="Rectangle 252"/>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4" name="Rectangle 253"/>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6" name="Rectangle 255"/>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7" name="Rectangle 256"/>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sp>
        <p:nvSpPr>
          <p:cNvPr id="325"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Source-Routed Multicast for Cloud Services</a:t>
            </a:r>
          </a:p>
        </p:txBody>
      </p:sp>
      <p:grpSp>
        <p:nvGrpSpPr>
          <p:cNvPr id="326" name="Group 325"/>
          <p:cNvGrpSpPr/>
          <p:nvPr/>
        </p:nvGrpSpPr>
        <p:grpSpPr>
          <a:xfrm>
            <a:off x="3222574" y="3030220"/>
            <a:ext cx="822988" cy="146363"/>
            <a:chOff x="744313" y="4347970"/>
            <a:chExt cx="822988" cy="146363"/>
          </a:xfrm>
        </p:grpSpPr>
        <p:sp>
          <p:nvSpPr>
            <p:cNvPr id="327" name="Rectangle 326"/>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28" name="Rectangle 327"/>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29" name="Rectangle 328"/>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0" name="Rectangle 329"/>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31" name="Group 330"/>
          <p:cNvGrpSpPr/>
          <p:nvPr/>
        </p:nvGrpSpPr>
        <p:grpSpPr>
          <a:xfrm>
            <a:off x="6197716" y="1725978"/>
            <a:ext cx="822988" cy="146363"/>
            <a:chOff x="744313" y="4347970"/>
            <a:chExt cx="822988" cy="146363"/>
          </a:xfrm>
        </p:grpSpPr>
        <p:sp>
          <p:nvSpPr>
            <p:cNvPr id="332" name="Rectangle 331"/>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3" name="Rectangle 332"/>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4" name="Rectangle 333"/>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5" name="Rectangle 334"/>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36" name="Group 335"/>
          <p:cNvGrpSpPr/>
          <p:nvPr/>
        </p:nvGrpSpPr>
        <p:grpSpPr>
          <a:xfrm>
            <a:off x="7248956" y="1860920"/>
            <a:ext cx="822988" cy="146363"/>
            <a:chOff x="744313" y="4347970"/>
            <a:chExt cx="822988" cy="146363"/>
          </a:xfrm>
        </p:grpSpPr>
        <p:sp>
          <p:nvSpPr>
            <p:cNvPr id="337" name="Rectangle 336"/>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8" name="Rectangle 337"/>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9" name="Rectangle 338"/>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40" name="Rectangle 339"/>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spTree>
    <p:extLst>
      <p:ext uri="{BB962C8B-B14F-4D97-AF65-F5344CB8AC3E}">
        <p14:creationId xmlns:p14="http://schemas.microsoft.com/office/powerpoint/2010/main" val="613848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2.29167E-6 0.00047 L 0.03567 -0.05764 " pathEditMode="relative" ptsTypes="AA">
                                      <p:cBhvr>
                                        <p:cTn id="6" dur="500" fill="hold"/>
                                        <p:tgtEl>
                                          <p:spTgt spid="233"/>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2"/>
                                        </p:tgtEl>
                                        <p:attrNameLst>
                                          <p:attrName>style.visibility</p:attrName>
                                        </p:attrNameLst>
                                      </p:cBhvr>
                                      <p:to>
                                        <p:strVal val="visible"/>
                                      </p:to>
                                    </p:set>
                                  </p:childTnLst>
                                </p:cTn>
                              </p:par>
                              <p:par>
                                <p:cTn id="11" presetID="0" presetClass="path" presetSubtype="0" accel="50000" decel="50000" fill="hold" nodeType="withEffect">
                                  <p:stCondLst>
                                    <p:cond delay="0"/>
                                  </p:stCondLst>
                                  <p:childTnLst>
                                    <p:animMotion origin="layout" path="M -0.00169 0.00093 L -0.03203 -0.20393 " pathEditMode="relative" rAng="0" ptsTypes="AA">
                                      <p:cBhvr>
                                        <p:cTn id="12" dur="500" fill="hold"/>
                                        <p:tgtEl>
                                          <p:spTgt spid="242"/>
                                        </p:tgtEl>
                                        <p:attrNameLst>
                                          <p:attrName>ppt_x</p:attrName>
                                          <p:attrName>ppt_y</p:attrName>
                                        </p:attrNameLst>
                                      </p:cBhvr>
                                      <p:rCtr x="-1523" y="-10255"/>
                                    </p:animMotion>
                                  </p:childTnLst>
                                </p:cTn>
                              </p:par>
                              <p:par>
                                <p:cTn id="13" presetID="1" presetClass="exit" presetSubtype="0" fill="hold" nodeType="withEffect">
                                  <p:stCondLst>
                                    <p:cond delay="0"/>
                                  </p:stCondLst>
                                  <p:childTnLst>
                                    <p:set>
                                      <p:cBhvr>
                                        <p:cTn id="14" dur="1" fill="hold">
                                          <p:stCondLst>
                                            <p:cond delay="0"/>
                                          </p:stCondLst>
                                        </p:cTn>
                                        <p:tgtEl>
                                          <p:spTgt spid="23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7"/>
                                        </p:tgtEl>
                                        <p:attrNameLst>
                                          <p:attrName>style.visibility</p:attrName>
                                        </p:attrNameLst>
                                      </p:cBhvr>
                                      <p:to>
                                        <p:strVal val="visible"/>
                                      </p:to>
                                    </p:set>
                                  </p:childTnLst>
                                </p:cTn>
                              </p:par>
                              <p:par>
                                <p:cTn id="19" presetID="0" presetClass="path" presetSubtype="0" accel="50000" decel="50000" fill="hold" nodeType="withEffect">
                                  <p:stCondLst>
                                    <p:cond delay="0"/>
                                  </p:stCondLst>
                                  <p:childTnLst>
                                    <p:animMotion origin="layout" path="M -0.00091 -0.00069 L 0.06276 -0.09629 " pathEditMode="relative" rAng="0" ptsTypes="AA">
                                      <p:cBhvr>
                                        <p:cTn id="20" dur="500" fill="hold"/>
                                        <p:tgtEl>
                                          <p:spTgt spid="247"/>
                                        </p:tgtEl>
                                        <p:attrNameLst>
                                          <p:attrName>ppt_x</p:attrName>
                                          <p:attrName>ppt_y</p:attrName>
                                        </p:attrNameLst>
                                      </p:cBhvr>
                                      <p:rCtr x="3177" y="-4792"/>
                                    </p:animMotion>
                                  </p:childTnLst>
                                </p:cTn>
                              </p:par>
                              <p:par>
                                <p:cTn id="21" presetID="1" presetClass="exit" presetSubtype="0" fill="hold" nodeType="withEffect">
                                  <p:stCondLst>
                                    <p:cond delay="0"/>
                                  </p:stCondLst>
                                  <p:childTnLst>
                                    <p:set>
                                      <p:cBhvr>
                                        <p:cTn id="22" dur="1" fill="hold">
                                          <p:stCondLst>
                                            <p:cond delay="0"/>
                                          </p:stCondLst>
                                        </p:cTn>
                                        <p:tgtEl>
                                          <p:spTgt spid="24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47"/>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326"/>
                                        </p:tgtEl>
                                        <p:attrNameLst>
                                          <p:attrName>style.visibility</p:attrName>
                                        </p:attrNameLst>
                                      </p:cBhvr>
                                      <p:to>
                                        <p:strVal val="visible"/>
                                      </p:to>
                                    </p:set>
                                  </p:childTnLst>
                                </p:cTn>
                              </p:par>
                              <p:par>
                                <p:cTn id="29" presetID="0" presetClass="path" presetSubtype="0" accel="50000" decel="50000" fill="hold" nodeType="withEffect">
                                  <p:stCondLst>
                                    <p:cond delay="0"/>
                                  </p:stCondLst>
                                  <p:childTnLst>
                                    <p:animMotion origin="layout" path="M -0.00091 -0.0007 L 0.24987 -0.1926 " pathEditMode="relative" rAng="0" ptsTypes="AA">
                                      <p:cBhvr>
                                        <p:cTn id="30" dur="500" fill="hold"/>
                                        <p:tgtEl>
                                          <p:spTgt spid="326"/>
                                        </p:tgtEl>
                                        <p:attrNameLst>
                                          <p:attrName>ppt_x</p:attrName>
                                          <p:attrName>ppt_y</p:attrName>
                                        </p:attrNameLst>
                                      </p:cBhvr>
                                      <p:rCtr x="12539" y="-9606"/>
                                    </p:animMotion>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326"/>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331"/>
                                        </p:tgtEl>
                                        <p:attrNameLst>
                                          <p:attrName>style.visibility</p:attrName>
                                        </p:attrNameLst>
                                      </p:cBhvr>
                                      <p:to>
                                        <p:strVal val="visible"/>
                                      </p:to>
                                    </p:set>
                                  </p:childTnLst>
                                </p:cTn>
                              </p:par>
                              <p:par>
                                <p:cTn id="37" presetID="0" presetClass="path" presetSubtype="0" accel="50000" decel="50000" fill="hold" nodeType="withEffect">
                                  <p:stCondLst>
                                    <p:cond delay="0"/>
                                  </p:stCondLst>
                                  <p:childTnLst>
                                    <p:animMotion origin="layout" path="M -0.00091 -0.0007 L 0.02513 0.34629 " pathEditMode="relative" rAng="0" ptsTypes="AA">
                                      <p:cBhvr>
                                        <p:cTn id="38" dur="500" fill="hold"/>
                                        <p:tgtEl>
                                          <p:spTgt spid="331"/>
                                        </p:tgtEl>
                                        <p:attrNameLst>
                                          <p:attrName>ppt_x</p:attrName>
                                          <p:attrName>ppt_y</p:attrName>
                                        </p:attrNameLst>
                                      </p:cBhvr>
                                      <p:rCtr x="1302" y="17338"/>
                                    </p:animMotion>
                                  </p:childTnLst>
                                </p:cTn>
                              </p:par>
                              <p:par>
                                <p:cTn id="39" presetID="1" presetClass="entr" presetSubtype="0" fill="hold" nodeType="withEffect">
                                  <p:stCondLst>
                                    <p:cond delay="0"/>
                                  </p:stCondLst>
                                  <p:childTnLst>
                                    <p:set>
                                      <p:cBhvr>
                                        <p:cTn id="40" dur="1" fill="hold">
                                          <p:stCondLst>
                                            <p:cond delay="0"/>
                                          </p:stCondLst>
                                        </p:cTn>
                                        <p:tgtEl>
                                          <p:spTgt spid="336"/>
                                        </p:tgtEl>
                                        <p:attrNameLst>
                                          <p:attrName>style.visibility</p:attrName>
                                        </p:attrNameLst>
                                      </p:cBhvr>
                                      <p:to>
                                        <p:strVal val="visible"/>
                                      </p:to>
                                    </p:set>
                                  </p:childTnLst>
                                </p:cTn>
                              </p:par>
                              <p:par>
                                <p:cTn id="41" presetID="0" presetClass="path" presetSubtype="0" accel="50000" decel="50000" fill="hold" nodeType="withEffect">
                                  <p:stCondLst>
                                    <p:cond delay="0"/>
                                  </p:stCondLst>
                                  <p:childTnLst>
                                    <p:animMotion origin="layout" path="M -0.08555 -0.01967 L 0.08854 0.31783 " pathEditMode="relative" rAng="0" ptsTypes="AA">
                                      <p:cBhvr>
                                        <p:cTn id="42" dur="500" fill="hold"/>
                                        <p:tgtEl>
                                          <p:spTgt spid="336"/>
                                        </p:tgtEl>
                                        <p:attrNameLst>
                                          <p:attrName>ppt_x</p:attrName>
                                          <p:attrName>ppt_y</p:attrName>
                                        </p:attrNameLst>
                                      </p:cBhvr>
                                      <p:rCtr x="8698" y="168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Source-Routed Multicast for Cloud Services</a:t>
            </a:r>
          </a:p>
        </p:txBody>
      </p:sp>
      <p:sp>
        <p:nvSpPr>
          <p:cNvPr id="3" name="Content Placeholder 2"/>
          <p:cNvSpPr>
            <a:spLocks noGrp="1"/>
          </p:cNvSpPr>
          <p:nvPr>
            <p:ph idx="1"/>
          </p:nvPr>
        </p:nvSpPr>
        <p:spPr>
          <a:xfrm>
            <a:off x="838200" y="1192696"/>
            <a:ext cx="10515600" cy="4984267"/>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3200" dirty="0">
              <a:latin typeface="+mj-lt"/>
            </a:endParaRPr>
          </a:p>
          <a:p>
            <a:pPr marL="0" marR="0" lvl="0" indent="0" defTabSz="914400" eaLnBrk="1" fontAlgn="auto" latinLnBrk="0" hangingPunct="1">
              <a:lnSpc>
                <a:spcPct val="100000"/>
              </a:lnSpc>
              <a:spcBef>
                <a:spcPts val="0"/>
              </a:spcBef>
              <a:spcAft>
                <a:spcPts val="0"/>
              </a:spcAft>
              <a:buClrTx/>
              <a:buSzTx/>
              <a:buFontTx/>
              <a:buNone/>
              <a:tabLst/>
              <a:defRPr/>
            </a:pPr>
            <a:r>
              <a:rPr lang="en-US" sz="3200" dirty="0">
                <a:latin typeface="+mj-lt"/>
              </a:rPr>
              <a:t>Key challenges:</a:t>
            </a:r>
          </a:p>
          <a:p>
            <a:pPr marL="0" marR="0" lvl="0" indent="0" defTabSz="914400" eaLnBrk="1" fontAlgn="auto" latinLnBrk="0" hangingPunct="1">
              <a:lnSpc>
                <a:spcPct val="100000"/>
              </a:lnSpc>
              <a:spcBef>
                <a:spcPts val="0"/>
              </a:spcBef>
              <a:spcAft>
                <a:spcPts val="0"/>
              </a:spcAft>
              <a:buClrTx/>
              <a:buSzTx/>
              <a:buFontTx/>
              <a:buNone/>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r>
              <a:rPr lang="en-US" sz="3200" dirty="0">
                <a:latin typeface="+mj-lt"/>
              </a:rPr>
              <a:t>How to </a:t>
            </a:r>
            <a:r>
              <a:rPr lang="en-US" sz="3200" b="1" u="sng" dirty="0">
                <a:latin typeface="+mj-lt"/>
              </a:rPr>
              <a:t>efficiently encode</a:t>
            </a:r>
            <a:r>
              <a:rPr lang="en-US" sz="3200" dirty="0">
                <a:latin typeface="+mj-lt"/>
              </a:rPr>
              <a:t> multicast forwarding policy inside packets?</a:t>
            </a: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r>
              <a:rPr lang="en-US" sz="3200" dirty="0">
                <a:latin typeface="+mj-lt"/>
              </a:rPr>
              <a:t>How to </a:t>
            </a:r>
            <a:r>
              <a:rPr lang="en-US" sz="3200" b="1" u="sng" dirty="0">
                <a:latin typeface="+mj-lt"/>
              </a:rPr>
              <a:t>process</a:t>
            </a:r>
            <a:r>
              <a:rPr lang="en-US" sz="3200" dirty="0">
                <a:latin typeface="+mj-lt"/>
              </a:rPr>
              <a:t> this encoding </a:t>
            </a:r>
            <a:r>
              <a:rPr lang="en-US" sz="3200" b="1" u="sng" dirty="0">
                <a:latin typeface="+mj-lt"/>
              </a:rPr>
              <a:t>at line rate</a:t>
            </a:r>
            <a:r>
              <a:rPr lang="en-US" sz="3200" dirty="0">
                <a:latin typeface="+mj-lt"/>
              </a:rPr>
              <a:t>?</a:t>
            </a: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p:txBody>
      </p:sp>
    </p:spTree>
    <p:extLst>
      <p:ext uri="{BB962C8B-B14F-4D97-AF65-F5344CB8AC3E}">
        <p14:creationId xmlns:p14="http://schemas.microsoft.com/office/powerpoint/2010/main" val="8588243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Rounded Rectangle 225"/>
          <p:cNvSpPr/>
          <p:nvPr/>
        </p:nvSpPr>
        <p:spPr>
          <a:xfrm>
            <a:off x="2364376" y="1294466"/>
            <a:ext cx="7340235" cy="2963533"/>
          </a:xfrm>
          <a:prstGeom prst="roundRect">
            <a:avLst>
              <a:gd name="adj" fmla="val 17960"/>
            </a:avLst>
          </a:prstGeom>
          <a:solidFill>
            <a:schemeClr val="bg1">
              <a:lumMod val="9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ounded Rectangle 203"/>
          <p:cNvSpPr/>
          <p:nvPr/>
        </p:nvSpPr>
        <p:spPr>
          <a:xfrm>
            <a:off x="2545405" y="3907385"/>
            <a:ext cx="2821382" cy="2597537"/>
          </a:xfrm>
          <a:prstGeom prst="roundRect">
            <a:avLst>
              <a:gd name="adj" fmla="val 30204"/>
            </a:avLst>
          </a:prstGeom>
          <a:solidFill>
            <a:schemeClr val="accent2">
              <a:lumMod val="40000"/>
              <a:lumOff val="60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2"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3"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7" name="Picture 366"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8"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9"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70" name="Rounded Rectangle 369"/>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1" name="Straight Connector 370"/>
          <p:cNvCxnSpPr>
            <a:stCxn id="405" idx="2"/>
            <a:endCxn id="407" idx="0"/>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a:stCxn id="405" idx="2"/>
            <a:endCxn id="408" idx="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a:stCxn id="407" idx="0"/>
            <a:endCxn id="406" idx="2"/>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a:stCxn id="408" idx="0"/>
            <a:endCxn id="406" idx="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7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7"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8"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79" name="Rounded Rectangle 378"/>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0" name="Straight Connector 379"/>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8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7"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88" name="Rounded Rectangle 387"/>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9" name="Straight Connector 38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389"/>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93"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7" name="Rounded Rectangle 396"/>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8" name="Straight Connector 397"/>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a:stCxn id="405" idx="0"/>
            <a:endCxn id="400" idx="2"/>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a:stCxn id="405" idx="0"/>
            <a:endCxn id="402" idx="2"/>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a:endCxn id="403" idx="2"/>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p:cNvCxnSpPr>
            <a:stCxn id="406" idx="0"/>
            <a:endCxn id="404" idx="2"/>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a:stCxn id="421" idx="0"/>
            <a:endCxn id="400" idx="2"/>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p:cNvCxnSpPr>
            <a:stCxn id="421" idx="0"/>
            <a:endCxn id="402" idx="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a:stCxn id="422" idx="0"/>
            <a:endCxn id="403" idx="2"/>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p:cNvCxnSpPr>
            <a:stCxn id="422" idx="0"/>
            <a:endCxn id="404" idx="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a:stCxn id="430" idx="0"/>
            <a:endCxn id="400" idx="2"/>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p:cNvCxnSpPr>
            <a:stCxn id="430" idx="0"/>
            <a:endCxn id="402" idx="2"/>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a:stCxn id="431" idx="0"/>
            <a:endCxn id="403" idx="2"/>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a:stCxn id="431" idx="0"/>
            <a:endCxn id="404" idx="2"/>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a:stCxn id="439" idx="0"/>
            <a:endCxn id="400" idx="2"/>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p:cNvCxnSpPr>
            <a:stCxn id="439" idx="0"/>
            <a:endCxn id="402" idx="2"/>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p:cNvCxnSpPr>
            <a:stCxn id="440" idx="0"/>
            <a:endCxn id="403" idx="2"/>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p:cNvCxnSpPr>
            <a:stCxn id="440" idx="0"/>
            <a:endCxn id="404" idx="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p:cNvCxnSpPr>
            <a:endCxn id="407" idx="2"/>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p:cNvCxnSpPr>
            <a:endCxn id="407" idx="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p:cNvCxnSpPr>
            <a:endCxn id="407" idx="2"/>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p:cNvCxnSpPr>
            <a:endCxn id="407" idx="2"/>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p:cNvCxnSpPr>
            <a:endCxn id="407" idx="2"/>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424"/>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6" name="Straight Connector 425"/>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8" name="Straight Connector 427"/>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428"/>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4" name="Straight Connector 443"/>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5" name="Straight Connector 444"/>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1" name="Straight Connector 460"/>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2" name="Straight Connector 461"/>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08"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510" name="Straight Connector 509"/>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5" name="Straight Connector 514"/>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16" name="Rounded Rectangle 51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7" name="Rounded Rectangle 516"/>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8" name="Rounded Rectangle 517"/>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9" name="Rounded Rectangle 51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0" name="Rounded Rectangle 51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1" name="Rounded Rectangle 52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2"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524" name="Straight Connector 523"/>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30" name="Rounded Rectangle 529"/>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1" name="Rounded Rectangle 530"/>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Rounded Rectangle 531"/>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3" name="Rounded Rectangle 532"/>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4" name="Rounded Rectangle 533"/>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5" name="Rounded Rectangle 534"/>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6" name="Straight Connector 535"/>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19" name="TextBox 218"/>
          <p:cNvSpPr txBox="1"/>
          <p:nvPr/>
        </p:nvSpPr>
        <p:spPr>
          <a:xfrm>
            <a:off x="10460760" y="1468685"/>
            <a:ext cx="763863" cy="461665"/>
          </a:xfrm>
          <a:prstGeom prst="rect">
            <a:avLst/>
          </a:prstGeom>
          <a:noFill/>
        </p:spPr>
        <p:txBody>
          <a:bodyPr wrap="none" rtlCol="0">
            <a:spAutoFit/>
          </a:bodyPr>
          <a:lstStyle/>
          <a:p>
            <a:r>
              <a:rPr lang="en-US" sz="2400" dirty="0">
                <a:latin typeface="+mj-lt"/>
              </a:rPr>
              <a:t>Core</a:t>
            </a:r>
          </a:p>
        </p:txBody>
      </p:sp>
      <p:sp>
        <p:nvSpPr>
          <p:cNvPr id="220" name="TextBox 219"/>
          <p:cNvSpPr txBox="1"/>
          <p:nvPr/>
        </p:nvSpPr>
        <p:spPr>
          <a:xfrm>
            <a:off x="10411772" y="2803755"/>
            <a:ext cx="864339" cy="461665"/>
          </a:xfrm>
          <a:prstGeom prst="rect">
            <a:avLst/>
          </a:prstGeom>
          <a:noFill/>
        </p:spPr>
        <p:txBody>
          <a:bodyPr wrap="none" rtlCol="0">
            <a:spAutoFit/>
          </a:bodyPr>
          <a:lstStyle/>
          <a:p>
            <a:r>
              <a:rPr lang="en-US" sz="2400" dirty="0">
                <a:latin typeface="+mj-lt"/>
              </a:rPr>
              <a:t>Spine</a:t>
            </a:r>
          </a:p>
        </p:txBody>
      </p:sp>
      <p:sp>
        <p:nvSpPr>
          <p:cNvPr id="221" name="TextBox 220"/>
          <p:cNvSpPr txBox="1"/>
          <p:nvPr/>
        </p:nvSpPr>
        <p:spPr>
          <a:xfrm>
            <a:off x="10477088" y="3399646"/>
            <a:ext cx="699615" cy="461665"/>
          </a:xfrm>
          <a:prstGeom prst="rect">
            <a:avLst/>
          </a:prstGeom>
          <a:noFill/>
        </p:spPr>
        <p:txBody>
          <a:bodyPr wrap="none" rtlCol="0">
            <a:spAutoFit/>
          </a:bodyPr>
          <a:lstStyle/>
          <a:p>
            <a:r>
              <a:rPr lang="en-US" sz="2400" dirty="0">
                <a:latin typeface="+mj-lt"/>
              </a:rPr>
              <a:t>Leaf</a:t>
            </a:r>
          </a:p>
        </p:txBody>
      </p:sp>
      <p:sp>
        <p:nvSpPr>
          <p:cNvPr id="222" name="TextBox 221"/>
          <p:cNvSpPr txBox="1"/>
          <p:nvPr/>
        </p:nvSpPr>
        <p:spPr>
          <a:xfrm>
            <a:off x="10076956" y="4735979"/>
            <a:ext cx="1588448" cy="461665"/>
          </a:xfrm>
          <a:prstGeom prst="rect">
            <a:avLst/>
          </a:prstGeom>
          <a:noFill/>
        </p:spPr>
        <p:txBody>
          <a:bodyPr wrap="none" rtlCol="0">
            <a:spAutoFit/>
          </a:bodyPr>
          <a:lstStyle/>
          <a:p>
            <a:r>
              <a:rPr lang="en-US" sz="2400">
                <a:latin typeface="+mj-lt"/>
              </a:rPr>
              <a:t>Hypervisor </a:t>
            </a:r>
            <a:endParaRPr lang="en-US" sz="2400" dirty="0">
              <a:latin typeface="+mj-lt"/>
            </a:endParaRPr>
          </a:p>
        </p:txBody>
      </p:sp>
      <p:sp>
        <p:nvSpPr>
          <p:cNvPr id="223" name="TextBox 222"/>
          <p:cNvSpPr txBox="1"/>
          <p:nvPr/>
        </p:nvSpPr>
        <p:spPr>
          <a:xfrm>
            <a:off x="9704611" y="5350626"/>
            <a:ext cx="2333139" cy="707886"/>
          </a:xfrm>
          <a:prstGeom prst="rect">
            <a:avLst/>
          </a:prstGeom>
          <a:noFill/>
        </p:spPr>
        <p:txBody>
          <a:bodyPr wrap="none" rtlCol="0">
            <a:spAutoFit/>
          </a:bodyPr>
          <a:lstStyle/>
          <a:p>
            <a:pPr algn="ctr"/>
            <a:r>
              <a:rPr lang="en-US" sz="2000" dirty="0">
                <a:latin typeface="+mj-lt"/>
              </a:rPr>
              <a:t>Processes: </a:t>
            </a:r>
          </a:p>
          <a:p>
            <a:pPr algn="ctr"/>
            <a:r>
              <a:rPr lang="en-US" sz="2000" dirty="0">
                <a:latin typeface="+mj-lt"/>
              </a:rPr>
              <a:t>VMs, containers, etc.</a:t>
            </a:r>
          </a:p>
        </p:txBody>
      </p:sp>
      <p:sp>
        <p:nvSpPr>
          <p:cNvPr id="225" name="TextBox 224"/>
          <p:cNvSpPr txBox="1"/>
          <p:nvPr/>
        </p:nvSpPr>
        <p:spPr>
          <a:xfrm>
            <a:off x="226340" y="1677947"/>
            <a:ext cx="1954992" cy="461665"/>
          </a:xfrm>
          <a:prstGeom prst="rect">
            <a:avLst/>
          </a:prstGeom>
          <a:solidFill>
            <a:schemeClr val="bg1">
              <a:lumMod val="95000"/>
            </a:schemeClr>
          </a:solidFill>
        </p:spPr>
        <p:txBody>
          <a:bodyPr wrap="square" rtlCol="0">
            <a:spAutoFit/>
          </a:bodyPr>
          <a:lstStyle/>
          <a:p>
            <a:pPr algn="ctr"/>
            <a:r>
              <a:rPr lang="en-US" sz="2400" dirty="0">
                <a:latin typeface="+mj-lt"/>
              </a:rPr>
              <a:t>- Symmetric</a:t>
            </a:r>
          </a:p>
        </p:txBody>
      </p:sp>
      <p:sp>
        <p:nvSpPr>
          <p:cNvPr id="201" name="Freeform 200"/>
          <p:cNvSpPr/>
          <p:nvPr/>
        </p:nvSpPr>
        <p:spPr>
          <a:xfrm>
            <a:off x="2785380" y="1695420"/>
            <a:ext cx="1988265" cy="2495580"/>
          </a:xfrm>
          <a:custGeom>
            <a:avLst/>
            <a:gdLst>
              <a:gd name="connsiteX0" fmla="*/ 129270 w 1988265"/>
              <a:gd name="connsiteY0" fmla="*/ 2495580 h 2495580"/>
              <a:gd name="connsiteX1" fmla="*/ 129270 w 1988265"/>
              <a:gd name="connsiteY1" fmla="*/ 1962180 h 2495580"/>
              <a:gd name="connsiteX2" fmla="*/ 110220 w 1988265"/>
              <a:gd name="connsiteY2" fmla="*/ 1295430 h 2495580"/>
              <a:gd name="connsiteX3" fmla="*/ 1672320 w 1988265"/>
              <a:gd name="connsiteY3" fmla="*/ 30 h 2495580"/>
              <a:gd name="connsiteX4" fmla="*/ 1977120 w 1988265"/>
              <a:gd name="connsiteY4" fmla="*/ 1333530 h 2495580"/>
              <a:gd name="connsiteX5" fmla="*/ 1919970 w 1988265"/>
              <a:gd name="connsiteY5" fmla="*/ 1962180 h 2495580"/>
              <a:gd name="connsiteX6" fmla="*/ 1900920 w 1988265"/>
              <a:gd name="connsiteY6" fmla="*/ 2476530 h 249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88265" h="2495580">
                <a:moveTo>
                  <a:pt x="129270" y="2495580"/>
                </a:moveTo>
                <a:cubicBezTo>
                  <a:pt x="130857" y="2328892"/>
                  <a:pt x="132445" y="2162205"/>
                  <a:pt x="129270" y="1962180"/>
                </a:cubicBezTo>
                <a:cubicBezTo>
                  <a:pt x="126095" y="1762155"/>
                  <a:pt x="-146955" y="1622455"/>
                  <a:pt x="110220" y="1295430"/>
                </a:cubicBezTo>
                <a:cubicBezTo>
                  <a:pt x="367395" y="968405"/>
                  <a:pt x="1361170" y="-6320"/>
                  <a:pt x="1672320" y="30"/>
                </a:cubicBezTo>
                <a:cubicBezTo>
                  <a:pt x="1983470" y="6380"/>
                  <a:pt x="1935845" y="1006505"/>
                  <a:pt x="1977120" y="1333530"/>
                </a:cubicBezTo>
                <a:cubicBezTo>
                  <a:pt x="2018395" y="1660555"/>
                  <a:pt x="1932670" y="1771680"/>
                  <a:pt x="1919970" y="1962180"/>
                </a:cubicBezTo>
                <a:cubicBezTo>
                  <a:pt x="1907270" y="2152680"/>
                  <a:pt x="1900920" y="2476530"/>
                  <a:pt x="1900920" y="2476530"/>
                </a:cubicBezTo>
              </a:path>
            </a:pathLst>
          </a:custGeom>
          <a:noFill/>
          <a:ln w="38100">
            <a:solidFill>
              <a:srgbClr val="00B0F0"/>
            </a:solidFill>
            <a:headEnd type="triangle" w="lg" len="med"/>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TextBox 202"/>
          <p:cNvSpPr txBox="1"/>
          <p:nvPr/>
        </p:nvSpPr>
        <p:spPr>
          <a:xfrm>
            <a:off x="226339" y="2267975"/>
            <a:ext cx="1965293" cy="461665"/>
          </a:xfrm>
          <a:prstGeom prst="rect">
            <a:avLst/>
          </a:prstGeom>
          <a:solidFill>
            <a:srgbClr val="00B0F0"/>
          </a:solidFill>
          <a:ln>
            <a:noFill/>
          </a:ln>
        </p:spPr>
        <p:txBody>
          <a:bodyPr wrap="square" rtlCol="0">
            <a:spAutoFit/>
          </a:bodyPr>
          <a:lstStyle/>
          <a:p>
            <a:pPr algn="ctr"/>
            <a:r>
              <a:rPr lang="en-US" sz="2400" dirty="0">
                <a:solidFill>
                  <a:schemeClr val="bg1"/>
                </a:solidFill>
                <a:latin typeface="+mj-lt"/>
              </a:rPr>
              <a:t>- Short Paths</a:t>
            </a:r>
          </a:p>
        </p:txBody>
      </p:sp>
      <p:pic>
        <p:nvPicPr>
          <p:cNvPr id="361"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82" name="Straight Connector 481"/>
          <p:cNvCxnSpPr>
            <a:stCxn id="363" idx="0"/>
            <a:endCxn id="500" idx="2"/>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3" name="Straight Connector 482"/>
          <p:cNvCxnSpPr>
            <a:stCxn id="533" idx="0"/>
            <a:endCxn id="500" idx="2"/>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a:endCxn id="500" idx="2"/>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a:endCxn id="500" idx="2"/>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a:stCxn id="507" idx="0"/>
            <a:endCxn id="500" idx="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a:stCxn id="534" idx="0"/>
            <a:endCxn id="500" idx="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88" name="Rounded Rectangle 487"/>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9" name="Rounded Rectangle 488"/>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Rounded Rectangle 489"/>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 name="Rounded Rectangle 49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2" name="Rounded Rectangle 491"/>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3" name="Rounded Rectangle 492"/>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4"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96" name="Straight Connector 495"/>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7" name="Straight Connector 496"/>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8" name="Straight Connector 497"/>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9" name="Straight Connector 498"/>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0" name="Straight Connector 499"/>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1" name="Straight Connector 500"/>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02" name="Rounded Rectangle 501"/>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3" name="Rounded Rectangle 502"/>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4" name="Rounded Rectangle 503"/>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5" name="Rounded Rectangle 504"/>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6" name="Rounded Rectangle 505"/>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7" name="Rounded Rectangle 506"/>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3" name="Straight Connector 422"/>
          <p:cNvCxnSpPr>
            <a:stCxn id="500" idx="0"/>
            <a:endCxn id="407" idx="2"/>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05" name="TextBox 204"/>
          <p:cNvSpPr txBox="1"/>
          <p:nvPr/>
        </p:nvSpPr>
        <p:spPr>
          <a:xfrm>
            <a:off x="204861" y="2841855"/>
            <a:ext cx="1986771" cy="830997"/>
          </a:xfrm>
          <a:prstGeom prst="rect">
            <a:avLst/>
          </a:prstGeom>
          <a:solidFill>
            <a:schemeClr val="accent2">
              <a:lumMod val="40000"/>
              <a:lumOff val="60000"/>
            </a:schemeClr>
          </a:solidFill>
        </p:spPr>
        <p:txBody>
          <a:bodyPr wrap="square" rtlCol="0">
            <a:spAutoFit/>
          </a:bodyPr>
          <a:lstStyle/>
          <a:p>
            <a:pPr algn="ctr"/>
            <a:r>
              <a:rPr lang="en-US" sz="2400" dirty="0">
                <a:latin typeface="+mj-lt"/>
              </a:rPr>
              <a:t>- Co-located</a:t>
            </a:r>
          </a:p>
          <a:p>
            <a:pPr algn="ctr"/>
            <a:r>
              <a:rPr lang="en-US" sz="2400" dirty="0">
                <a:latin typeface="+mj-lt"/>
              </a:rPr>
              <a:t>  Placement</a:t>
            </a:r>
          </a:p>
        </p:txBody>
      </p:sp>
      <p:sp>
        <p:nvSpPr>
          <p:cNvPr id="206"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Exploiting DC Characteristics for Efficient Encoding</a:t>
            </a:r>
          </a:p>
        </p:txBody>
      </p:sp>
      <p:sp>
        <p:nvSpPr>
          <p:cNvPr id="207" name="Rounded Rectangle 206">
            <a:extLst>
              <a:ext uri="{FF2B5EF4-FFF2-40B4-BE49-F238E27FC236}">
                <a16:creationId xmlns:a16="http://schemas.microsoft.com/office/drawing/2014/main" id="{773ED6F9-5A6E-E84A-8576-58B52E327083}"/>
              </a:ext>
            </a:extLst>
          </p:cNvPr>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TextBox 207">
            <a:extLst>
              <a:ext uri="{FF2B5EF4-FFF2-40B4-BE49-F238E27FC236}">
                <a16:creationId xmlns:a16="http://schemas.microsoft.com/office/drawing/2014/main" id="{EC0D9623-EFAD-AB4B-BB71-92359476F9A0}"/>
              </a:ext>
            </a:extLst>
          </p:cNvPr>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09" name="Rounded Rectangle 208">
            <a:extLst>
              <a:ext uri="{FF2B5EF4-FFF2-40B4-BE49-F238E27FC236}">
                <a16:creationId xmlns:a16="http://schemas.microsoft.com/office/drawing/2014/main" id="{90CCCA80-EBEC-AE4D-8D65-0A02C2FEC5DB}"/>
              </a:ext>
            </a:extLst>
          </p:cNvPr>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TextBox 211">
            <a:extLst>
              <a:ext uri="{FF2B5EF4-FFF2-40B4-BE49-F238E27FC236}">
                <a16:creationId xmlns:a16="http://schemas.microsoft.com/office/drawing/2014/main" id="{1BAB9EAD-A31E-B94D-8B4C-86048288AE90}"/>
              </a:ext>
            </a:extLst>
          </p:cNvPr>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18" name="Rounded Rectangle 217">
            <a:extLst>
              <a:ext uri="{FF2B5EF4-FFF2-40B4-BE49-F238E27FC236}">
                <a16:creationId xmlns:a16="http://schemas.microsoft.com/office/drawing/2014/main" id="{C15C524B-4A82-DF45-9FF7-4E8545E09FC1}"/>
              </a:ext>
            </a:extLst>
          </p:cNvPr>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TextBox 223">
            <a:extLst>
              <a:ext uri="{FF2B5EF4-FFF2-40B4-BE49-F238E27FC236}">
                <a16:creationId xmlns:a16="http://schemas.microsoft.com/office/drawing/2014/main" id="{91B11194-D765-0340-9E1D-6C1D866CFC10}"/>
              </a:ext>
            </a:extLst>
          </p:cNvPr>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27" name="Rounded Rectangle 226">
            <a:extLst>
              <a:ext uri="{FF2B5EF4-FFF2-40B4-BE49-F238E27FC236}">
                <a16:creationId xmlns:a16="http://schemas.microsoft.com/office/drawing/2014/main" id="{0993D835-7BF2-F349-9662-20B0E53405C9}"/>
              </a:ext>
            </a:extLst>
          </p:cNvPr>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TextBox 227">
            <a:extLst>
              <a:ext uri="{FF2B5EF4-FFF2-40B4-BE49-F238E27FC236}">
                <a16:creationId xmlns:a16="http://schemas.microsoft.com/office/drawing/2014/main" id="{C81D0566-9F76-5748-850E-A0E68849D30A}"/>
              </a:ext>
            </a:extLst>
          </p:cNvPr>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Tree>
    <p:extLst>
      <p:ext uri="{BB962C8B-B14F-4D97-AF65-F5344CB8AC3E}">
        <p14:creationId xmlns:p14="http://schemas.microsoft.com/office/powerpoint/2010/main" val="1748342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0" animBg="1"/>
      <p:bldP spid="201" grpId="0" animBg="1"/>
      <p:bldP spid="203" grpId="0" animBg="1"/>
      <p:bldP spid="20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Rounded Rectangle 225"/>
          <p:cNvSpPr/>
          <p:nvPr/>
        </p:nvSpPr>
        <p:spPr>
          <a:xfrm>
            <a:off x="2364376" y="1294466"/>
            <a:ext cx="7340235" cy="2963533"/>
          </a:xfrm>
          <a:prstGeom prst="roundRect">
            <a:avLst>
              <a:gd name="adj" fmla="val 17960"/>
            </a:avLst>
          </a:prstGeom>
          <a:solidFill>
            <a:schemeClr val="bg1">
              <a:lumMod val="9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2"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3"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7" name="Picture 366"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8"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9"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70" name="Rounded Rectangle 369"/>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1" name="Straight Connector 370"/>
          <p:cNvCxnSpPr>
            <a:stCxn id="405" idx="2"/>
            <a:endCxn id="407" idx="0"/>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a:stCxn id="405" idx="2"/>
            <a:endCxn id="408" idx="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a:stCxn id="407" idx="0"/>
            <a:endCxn id="406" idx="2"/>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a:stCxn id="408" idx="0"/>
            <a:endCxn id="406" idx="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7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7"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8"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79" name="Rounded Rectangle 378"/>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0" name="Straight Connector 379"/>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8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7"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88" name="Rounded Rectangle 387"/>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9" name="Straight Connector 38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389"/>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93"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7" name="Rounded Rectangle 396"/>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8" name="Straight Connector 397"/>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a:stCxn id="405" idx="0"/>
            <a:endCxn id="400" idx="2"/>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a:stCxn id="405" idx="0"/>
            <a:endCxn id="402" idx="2"/>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a:endCxn id="403" idx="2"/>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p:cNvCxnSpPr>
            <a:stCxn id="406" idx="0"/>
            <a:endCxn id="404" idx="2"/>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a:stCxn id="421" idx="0"/>
            <a:endCxn id="400" idx="2"/>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p:cNvCxnSpPr>
            <a:stCxn id="421" idx="0"/>
            <a:endCxn id="402" idx="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a:stCxn id="422" idx="0"/>
            <a:endCxn id="403" idx="2"/>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p:cNvCxnSpPr>
            <a:stCxn id="422" idx="0"/>
            <a:endCxn id="404" idx="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a:stCxn id="430" idx="0"/>
            <a:endCxn id="400" idx="2"/>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p:cNvCxnSpPr>
            <a:stCxn id="430" idx="0"/>
            <a:endCxn id="402" idx="2"/>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a:stCxn id="431" idx="0"/>
            <a:endCxn id="403" idx="2"/>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a:stCxn id="431" idx="0"/>
            <a:endCxn id="404" idx="2"/>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a:stCxn id="439" idx="0"/>
            <a:endCxn id="400" idx="2"/>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p:cNvCxnSpPr>
            <a:stCxn id="439" idx="0"/>
            <a:endCxn id="402" idx="2"/>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p:cNvCxnSpPr>
            <a:stCxn id="440" idx="0"/>
            <a:endCxn id="403" idx="2"/>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p:cNvCxnSpPr>
            <a:stCxn id="440" idx="0"/>
            <a:endCxn id="404" idx="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p:cNvCxnSpPr>
            <a:endCxn id="407" idx="2"/>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p:cNvCxnSpPr>
            <a:endCxn id="407" idx="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p:cNvCxnSpPr>
            <a:endCxn id="407" idx="2"/>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p:cNvCxnSpPr>
            <a:endCxn id="407" idx="2"/>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p:cNvCxnSpPr>
            <a:endCxn id="407" idx="2"/>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424"/>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6" name="Straight Connector 425"/>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8" name="Straight Connector 427"/>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428"/>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4" name="Straight Connector 443"/>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5" name="Straight Connector 444"/>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1" name="Straight Connector 460"/>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2" name="Straight Connector 461"/>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08"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510" name="Straight Connector 509"/>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5" name="Straight Connector 514"/>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16" name="Rounded Rectangle 51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7" name="Rounded Rectangle 516"/>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8" name="Rounded Rectangle 517"/>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9" name="Rounded Rectangle 51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0" name="Rounded Rectangle 51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1" name="Rounded Rectangle 52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2"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524" name="Straight Connector 523"/>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30" name="Rounded Rectangle 529"/>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1" name="Rounded Rectangle 530"/>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Rounded Rectangle 531"/>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3" name="Rounded Rectangle 532"/>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4" name="Rounded Rectangle 533"/>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5" name="Rounded Rectangle 534"/>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6" name="Straight Connector 535"/>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7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75" name="Picture 17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7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3" name="Picture 192"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8" name="Picture 197"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200" name="Picture 199"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202" name="Rounded Rectangle 201"/>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TextBox 209"/>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1" name="Rounded Rectangle 21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TextBox 212"/>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pic>
        <p:nvPicPr>
          <p:cNvPr id="361"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82" name="Straight Connector 481"/>
          <p:cNvCxnSpPr>
            <a:stCxn id="363" idx="0"/>
            <a:endCxn id="500" idx="2"/>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3" name="Straight Connector 482"/>
          <p:cNvCxnSpPr>
            <a:stCxn id="533" idx="0"/>
            <a:endCxn id="500" idx="2"/>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a:endCxn id="500" idx="2"/>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a:endCxn id="500" idx="2"/>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a:stCxn id="507" idx="0"/>
            <a:endCxn id="500" idx="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a:stCxn id="534" idx="0"/>
            <a:endCxn id="500" idx="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88" name="Rounded Rectangle 487"/>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9" name="Rounded Rectangle 488"/>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Rounded Rectangle 489"/>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 name="Rounded Rectangle 49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2" name="Rounded Rectangle 491"/>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3" name="Rounded Rectangle 492"/>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4"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96" name="Straight Connector 495"/>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7" name="Straight Connector 496"/>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8" name="Straight Connector 497"/>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9" name="Straight Connector 498"/>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0" name="Straight Connector 499"/>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1" name="Straight Connector 500"/>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02" name="Rounded Rectangle 501"/>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3" name="Rounded Rectangle 502"/>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4" name="Rounded Rectangle 503"/>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5" name="Rounded Rectangle 504"/>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6" name="Rounded Rectangle 505"/>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7" name="Rounded Rectangle 506"/>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ounded Rectangle 213"/>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TextBox 214"/>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6" name="Rounded Rectangle 215"/>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TextBox 216"/>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cxnSp>
        <p:nvCxnSpPr>
          <p:cNvPr id="423" name="Straight Connector 422"/>
          <p:cNvCxnSpPr>
            <a:stCxn id="500" idx="0"/>
            <a:endCxn id="407" idx="2"/>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06"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Programmable Switches for Line Rate Processing</a:t>
            </a:r>
          </a:p>
        </p:txBody>
      </p:sp>
      <p:sp>
        <p:nvSpPr>
          <p:cNvPr id="2" name="TextBox 1">
            <a:extLst>
              <a:ext uri="{FF2B5EF4-FFF2-40B4-BE49-F238E27FC236}">
                <a16:creationId xmlns:a16="http://schemas.microsoft.com/office/drawing/2014/main" id="{396653CE-AF7F-5A4F-9EE8-2AB052F23619}"/>
              </a:ext>
            </a:extLst>
          </p:cNvPr>
          <p:cNvSpPr txBox="1"/>
          <p:nvPr/>
        </p:nvSpPr>
        <p:spPr>
          <a:xfrm>
            <a:off x="1746099" y="1496669"/>
            <a:ext cx="2042097" cy="707886"/>
          </a:xfrm>
          <a:prstGeom prst="rect">
            <a:avLst/>
          </a:prstGeom>
          <a:solidFill>
            <a:schemeClr val="bg1"/>
          </a:solidFill>
        </p:spPr>
        <p:txBody>
          <a:bodyPr wrap="none" rtlCol="0">
            <a:spAutoFit/>
          </a:bodyPr>
          <a:lstStyle/>
          <a:p>
            <a:r>
              <a:rPr lang="en-US" sz="2000" dirty="0">
                <a:latin typeface="+mj-lt"/>
              </a:rPr>
              <a:t>Barefoot Tofino or</a:t>
            </a:r>
          </a:p>
          <a:p>
            <a:r>
              <a:rPr lang="en-US" sz="2000" dirty="0">
                <a:latin typeface="+mj-lt"/>
              </a:rPr>
              <a:t>Cavium </a:t>
            </a:r>
            <a:r>
              <a:rPr lang="en-US" sz="2000" dirty="0" err="1">
                <a:latin typeface="+mj-lt"/>
              </a:rPr>
              <a:t>XPliant</a:t>
            </a:r>
            <a:endParaRPr lang="en-US" sz="2000" dirty="0">
              <a:latin typeface="+mj-lt"/>
            </a:endParaRPr>
          </a:p>
        </p:txBody>
      </p:sp>
    </p:spTree>
    <p:extLst>
      <p:ext uri="{BB962C8B-B14F-4D97-AF65-F5344CB8AC3E}">
        <p14:creationId xmlns:p14="http://schemas.microsoft.com/office/powerpoint/2010/main" val="3598181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 in Elmo</a:t>
            </a:r>
          </a:p>
        </p:txBody>
      </p:sp>
      <p:sp>
        <p:nvSpPr>
          <p:cNvPr id="3" name="Content Placeholder 2"/>
          <p:cNvSpPr>
            <a:spLocks noGrp="1"/>
          </p:cNvSpPr>
          <p:nvPr>
            <p:ph idx="1"/>
          </p:nvPr>
        </p:nvSpPr>
        <p:spPr>
          <a:xfrm>
            <a:off x="838200" y="1192696"/>
            <a:ext cx="10515600" cy="4984267"/>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200" dirty="0">
                <a:latin typeface="+mj-lt"/>
              </a:rPr>
              <a:t>Key design decisions:</a:t>
            </a:r>
          </a:p>
          <a:p>
            <a:pPr marL="0" marR="0" lvl="0" indent="0" defTabSz="914400" eaLnBrk="1" fontAlgn="auto" latinLnBrk="0" hangingPunct="1">
              <a:lnSpc>
                <a:spcPct val="100000"/>
              </a:lnSpc>
              <a:spcBef>
                <a:spcPts val="0"/>
              </a:spcBef>
              <a:spcAft>
                <a:spcPts val="0"/>
              </a:spcAft>
              <a:buClrTx/>
              <a:buSzTx/>
              <a:buFontTx/>
              <a:buNone/>
              <a:tabLst/>
              <a:defRPr/>
            </a:pPr>
            <a:endParaRPr lang="en-US" sz="3200" dirty="0">
              <a:latin typeface="+mj-lt"/>
            </a:endParaRPr>
          </a:p>
          <a:p>
            <a:pPr marL="514350" marR="0" lvl="0" indent="-514350" defTabSz="914400" eaLnBrk="1" fontAlgn="auto" latinLnBrk="0" hangingPunct="1">
              <a:lnSpc>
                <a:spcPct val="150000"/>
              </a:lnSpc>
              <a:spcBef>
                <a:spcPts val="0"/>
              </a:spcBef>
              <a:spcAft>
                <a:spcPts val="0"/>
              </a:spcAft>
              <a:buClrTx/>
              <a:buSzTx/>
              <a:buFontTx/>
              <a:buAutoNum type="arabicPeriod"/>
              <a:tabLst/>
              <a:defRPr/>
            </a:pPr>
            <a:r>
              <a:rPr lang="en-US" sz="3200" dirty="0">
                <a:latin typeface="+mj-lt"/>
              </a:rPr>
              <a:t>Encoding switch output ports in a </a:t>
            </a:r>
            <a:r>
              <a:rPr lang="en-US" sz="3200" b="1" u="sng" dirty="0">
                <a:latin typeface="+mj-lt"/>
              </a:rPr>
              <a:t>bitmap</a:t>
            </a:r>
          </a:p>
          <a:p>
            <a:pPr marL="514350" marR="0" lvl="0" indent="-514350" defTabSz="914400" eaLnBrk="1" fontAlgn="auto" latinLnBrk="0" hangingPunct="1">
              <a:lnSpc>
                <a:spcPct val="150000"/>
              </a:lnSpc>
              <a:spcBef>
                <a:spcPts val="0"/>
              </a:spcBef>
              <a:spcAft>
                <a:spcPts val="0"/>
              </a:spcAft>
              <a:buClrTx/>
              <a:buSzTx/>
              <a:buFontTx/>
              <a:buAutoNum type="arabicPeriod"/>
              <a:tabLst/>
              <a:defRPr/>
            </a:pPr>
            <a:r>
              <a:rPr lang="en-US" sz="3200" dirty="0">
                <a:latin typeface="+mj-lt"/>
              </a:rPr>
              <a:t>Encoding on the </a:t>
            </a:r>
            <a:r>
              <a:rPr lang="en-US" sz="3200" b="1" u="sng" dirty="0">
                <a:latin typeface="+mj-lt"/>
              </a:rPr>
              <a:t>logical topology</a:t>
            </a:r>
          </a:p>
          <a:p>
            <a:pPr marL="514350" marR="0" lvl="0" indent="-514350" defTabSz="914400" eaLnBrk="1" fontAlgn="auto" latinLnBrk="0" hangingPunct="1">
              <a:lnSpc>
                <a:spcPct val="150000"/>
              </a:lnSpc>
              <a:spcBef>
                <a:spcPts val="0"/>
              </a:spcBef>
              <a:spcAft>
                <a:spcPts val="0"/>
              </a:spcAft>
              <a:buClrTx/>
              <a:buSzTx/>
              <a:buFontTx/>
              <a:buAutoNum type="arabicPeriod"/>
              <a:tabLst/>
              <a:defRPr/>
            </a:pPr>
            <a:r>
              <a:rPr lang="en-US" sz="3200" b="1" u="sng" dirty="0">
                <a:latin typeface="+mj-lt"/>
              </a:rPr>
              <a:t>Sharing bitmap</a:t>
            </a:r>
            <a:r>
              <a:rPr lang="en-US" sz="3200" dirty="0">
                <a:latin typeface="+mj-lt"/>
              </a:rPr>
              <a:t> across switches</a:t>
            </a:r>
          </a:p>
          <a:p>
            <a:pPr marL="514350" marR="0" lvl="0" indent="-514350" defTabSz="914400" eaLnBrk="1" fontAlgn="auto" latinLnBrk="0" hangingPunct="1">
              <a:lnSpc>
                <a:spcPct val="150000"/>
              </a:lnSpc>
              <a:spcBef>
                <a:spcPts val="0"/>
              </a:spcBef>
              <a:spcAft>
                <a:spcPts val="0"/>
              </a:spcAft>
              <a:buClrTx/>
              <a:buSzTx/>
              <a:buFontTx/>
              <a:buAutoNum type="arabicPeriod"/>
              <a:tabLst/>
              <a:defRPr/>
            </a:pPr>
            <a:r>
              <a:rPr lang="en-US" sz="3200" dirty="0">
                <a:latin typeface="+mj-lt"/>
              </a:rPr>
              <a:t>Dealing with </a:t>
            </a:r>
            <a:r>
              <a:rPr lang="en-US" sz="3200" b="1" u="sng" dirty="0">
                <a:latin typeface="+mj-lt"/>
              </a:rPr>
              <a:t>limited header space</a:t>
            </a:r>
            <a:r>
              <a:rPr lang="en-US" sz="3200" dirty="0">
                <a:latin typeface="+mj-lt"/>
              </a:rPr>
              <a:t> using </a:t>
            </a:r>
            <a:r>
              <a:rPr lang="en-US" sz="3200" b="1" u="sng" dirty="0">
                <a:latin typeface="+mj-lt"/>
              </a:rPr>
              <a:t>default </a:t>
            </a:r>
            <a:r>
              <a:rPr lang="en-US" sz="3200" b="1" i="1" u="sng" dirty="0">
                <a:latin typeface="+mj-lt"/>
              </a:rPr>
              <a:t>p</a:t>
            </a:r>
            <a:r>
              <a:rPr lang="en-US" sz="3200" b="1" u="sng" dirty="0">
                <a:latin typeface="+mj-lt"/>
              </a:rPr>
              <a:t>-rules</a:t>
            </a:r>
          </a:p>
          <a:p>
            <a:pPr marL="514350" indent="-514350">
              <a:lnSpc>
                <a:spcPct val="150000"/>
              </a:lnSpc>
              <a:spcBef>
                <a:spcPts val="0"/>
              </a:spcBef>
              <a:buFontTx/>
              <a:buAutoNum type="arabicPeriod"/>
              <a:defRPr/>
            </a:pPr>
            <a:r>
              <a:rPr lang="en-US" sz="3200" dirty="0">
                <a:latin typeface="+mj-lt"/>
              </a:rPr>
              <a:t>Reducing </a:t>
            </a:r>
            <a:r>
              <a:rPr lang="en-US" sz="3200" b="1" u="sng" dirty="0">
                <a:latin typeface="+mj-lt"/>
              </a:rPr>
              <a:t>traffic overhead</a:t>
            </a:r>
            <a:r>
              <a:rPr lang="en-US" sz="3200" dirty="0">
                <a:latin typeface="+mj-lt"/>
              </a:rPr>
              <a:t> using </a:t>
            </a:r>
            <a:r>
              <a:rPr lang="en-US" sz="3200" b="1" i="1" u="sng" dirty="0">
                <a:latin typeface="+mj-lt"/>
              </a:rPr>
              <a:t>s</a:t>
            </a:r>
            <a:r>
              <a:rPr lang="en-US" sz="3200" b="1" u="sng" dirty="0">
                <a:latin typeface="+mj-lt"/>
              </a:rPr>
              <a:t>-rules</a:t>
            </a:r>
            <a:r>
              <a:rPr lang="en-US" sz="3200" dirty="0">
                <a:latin typeface="+mj-lt"/>
              </a:rPr>
              <a:t> </a:t>
            </a:r>
          </a:p>
          <a:p>
            <a:pPr marL="514350" marR="0" lvl="0" indent="-514350" defTabSz="914400" eaLnBrk="1" fontAlgn="auto" latinLnBrk="0" hangingPunct="1">
              <a:lnSpc>
                <a:spcPct val="100000"/>
              </a:lnSpc>
              <a:spcBef>
                <a:spcPts val="0"/>
              </a:spcBef>
              <a:spcAft>
                <a:spcPts val="0"/>
              </a:spcAft>
              <a:buClrTx/>
              <a:buSzTx/>
              <a:buFontTx/>
              <a:buAutoNum type="arabicPeriod"/>
              <a:tabLst/>
              <a:defRPr/>
            </a:pPr>
            <a:endParaRPr lang="en-US" dirty="0"/>
          </a:p>
        </p:txBody>
      </p:sp>
    </p:spTree>
    <p:extLst>
      <p:ext uri="{BB962C8B-B14F-4D97-AF65-F5344CB8AC3E}">
        <p14:creationId xmlns:p14="http://schemas.microsoft.com/office/powerpoint/2010/main" val="378286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 in Elmo</a:t>
            </a:r>
          </a:p>
        </p:txBody>
      </p:sp>
      <p:pic>
        <p:nvPicPr>
          <p:cNvPr id="240"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49" name="Rounded Rectangle 248"/>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0" name="Straight Connector 249"/>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5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5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5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58" name="Rounded Rectangle 257"/>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9" name="Straight Connector 258"/>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6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6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6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67" name="Rounded Rectangle 266"/>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8" name="Straight Connector 267"/>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2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76" name="Rounded Rectangle 275"/>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7" name="Straight Connector 276"/>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34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34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34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34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34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4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4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4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4" name="Picture 35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cxnSp>
        <p:nvCxnSpPr>
          <p:cNvPr id="356" name="Straight Connector 355"/>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62" name="Rounded Rectangle 361"/>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Rounded Rectangle 362"/>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Rounded Rectangle 363"/>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Rounded Rectangle 364"/>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Rounded Rectangle 365"/>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Rounded Rectangle 366"/>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69" name="Straight Connector 368"/>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75" name="Rounded Rectangle 374"/>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Rounded Rectangle 375"/>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Rounded Rectangle 376"/>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Rounded Rectangle 377"/>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Rounded Rectangle 378"/>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Rounded Rectangle 379"/>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82" name="Straight Connector 381"/>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386"/>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88" name="Rounded Rectangle 387"/>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Rounded Rectangle 388"/>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Rounded Rectangle 389"/>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Rounded Rectangle 390"/>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Rounded Rectangle 391"/>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Rounded Rectangle 392"/>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95" name="Straight Connector 394"/>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01" name="Rounded Rectangle 400"/>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Rounded Rectangle 401"/>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Rounded Rectangle 402"/>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Rounded Rectangle 403"/>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Rounded Rectangle 404"/>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Rounded Rectangle 405"/>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7" name="Straight Connector 406"/>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2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21" name="Picture 420"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2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23" name="Picture 422"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424" name="TextBox 423"/>
          <p:cNvSpPr txBox="1"/>
          <p:nvPr/>
        </p:nvSpPr>
        <p:spPr>
          <a:xfrm>
            <a:off x="2168603" y="1995018"/>
            <a:ext cx="1641027" cy="400110"/>
          </a:xfrm>
          <a:prstGeom prst="rect">
            <a:avLst/>
          </a:prstGeom>
          <a:solidFill>
            <a:schemeClr val="accent2">
              <a:lumMod val="75000"/>
            </a:schemeClr>
          </a:solidFill>
        </p:spPr>
        <p:txBody>
          <a:bodyPr wrap="none" rtlCol="0">
            <a:spAutoFit/>
          </a:bodyPr>
          <a:lstStyle/>
          <a:p>
            <a:r>
              <a:rPr lang="en-US" sz="2000" dirty="0">
                <a:solidFill>
                  <a:schemeClr val="bg1"/>
                </a:solidFill>
                <a:latin typeface="+mj-lt"/>
              </a:rPr>
              <a:t>Multicast Tree</a:t>
            </a:r>
          </a:p>
        </p:txBody>
      </p:sp>
      <p:sp>
        <p:nvSpPr>
          <p:cNvPr id="425" name="TextBox 424"/>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426" name="TextBox 425"/>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427" name="TextBox 426"/>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428" name="TextBox 427"/>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429" name="TextBox 428"/>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430" name="TextBox 429"/>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431" name="TextBox 430"/>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432" name="TextBox 431"/>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433" name="TextBox 432"/>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434" name="TextBox 433"/>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435" name="TextBox 434"/>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436" name="TextBox 435"/>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437" name="TextBox 436"/>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438" name="TextBox 437"/>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439" name="TextBox 438"/>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440" name="TextBox 439"/>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441" name="TextBox 440"/>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442" name="TextBox 441"/>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443" name="TextBox 442"/>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444" name="TextBox 443"/>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445" name="Rounded Rectangle 444"/>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7" name="Rounded Rectangle 446"/>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9" name="Rounded Rectangle 448"/>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1" name="Rounded Rectangle 450"/>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TextBox 207"/>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09" name="TextBox 208"/>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0" name="TextBox 209"/>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1" name="TextBox 210"/>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Tree>
    <p:extLst>
      <p:ext uri="{BB962C8B-B14F-4D97-AF65-F5344CB8AC3E}">
        <p14:creationId xmlns:p14="http://schemas.microsoft.com/office/powerpoint/2010/main" val="303338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1. Encoding Switch Output Ports in a Bitmap</a:t>
            </a:r>
          </a:p>
        </p:txBody>
      </p:sp>
      <p:pic>
        <p:nvPicPr>
          <p:cNvPr id="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7" name="Straight Connector 6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7" name="Rounded Rectangle 12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ounded Rectangle 130"/>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ounded Rectangle 13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4" name="Straight Connector 133"/>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0" name="Rounded Rectangle 139"/>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ounded Rectangle 143"/>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ounded Rectangle 144"/>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7" name="Straight Connector 146"/>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3" name="Rounded Rectangle 152"/>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ounded Rectangle 156"/>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ounded Rectangle 157"/>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9"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60" name="Straight Connector 159"/>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6" name="Rounded Rectangle 165"/>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ounded Rectangle 169"/>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ounded Rectangle 170"/>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2" name="Straight Connector 171"/>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8" name="Rounded Rectangle 227"/>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3" name="Rounded Rectangle 22"/>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2" name="Rounded Rectangle 31"/>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41" name="Rounded Rectangle 40"/>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118"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8" name="Picture 187"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90" name="TextBox 189"/>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91" name="TextBox 190"/>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92" name="TextBox 191"/>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3" name="TextBox 192"/>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4" name="TextBox 193"/>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5" name="TextBox 194"/>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6" name="TextBox 195"/>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7" name="TextBox 196"/>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8" name="TextBox 197"/>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9" name="TextBox 198"/>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200" name="TextBox 199"/>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201" name="TextBox 200"/>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202" name="TextBox 201"/>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3" name="TextBox 202"/>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4" name="TextBox 203"/>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5" name="TextBox 204"/>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6" name="TextBox 205"/>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7" name="TextBox 206"/>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8" name="TextBox 207"/>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9" name="TextBox 208"/>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17" name="TextBox 216"/>
          <p:cNvSpPr txBox="1"/>
          <p:nvPr/>
        </p:nvSpPr>
        <p:spPr>
          <a:xfrm>
            <a:off x="2705640" y="328049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19" name="TextBox 218"/>
          <p:cNvSpPr txBox="1"/>
          <p:nvPr/>
        </p:nvSpPr>
        <p:spPr>
          <a:xfrm>
            <a:off x="3522500" y="3274440"/>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20" name="TextBox 219"/>
          <p:cNvSpPr txBox="1"/>
          <p:nvPr/>
        </p:nvSpPr>
        <p:spPr>
          <a:xfrm>
            <a:off x="7128710" y="3279631"/>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1" name="TextBox 220"/>
          <p:cNvSpPr txBox="1"/>
          <p:nvPr/>
        </p:nvSpPr>
        <p:spPr>
          <a:xfrm>
            <a:off x="6343159"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2" name="TextBox 221"/>
          <p:cNvSpPr txBox="1"/>
          <p:nvPr/>
        </p:nvSpPr>
        <p:spPr>
          <a:xfrm>
            <a:off x="8121164" y="3278434"/>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3" name="TextBox 222"/>
          <p:cNvSpPr txBox="1"/>
          <p:nvPr/>
        </p:nvSpPr>
        <p:spPr>
          <a:xfrm>
            <a:off x="8906996"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4" name="TextBox 223"/>
          <p:cNvSpPr txBox="1"/>
          <p:nvPr/>
        </p:nvSpPr>
        <p:spPr>
          <a:xfrm>
            <a:off x="4132370"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5" name="TextBox 224"/>
          <p:cNvSpPr txBox="1"/>
          <p:nvPr/>
        </p:nvSpPr>
        <p:spPr>
          <a:xfrm>
            <a:off x="5065471"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6" name="TextBox 225"/>
          <p:cNvSpPr txBox="1"/>
          <p:nvPr/>
        </p:nvSpPr>
        <p:spPr>
          <a:xfrm>
            <a:off x="6366770" y="193044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7" name="TextBox 226"/>
          <p:cNvSpPr txBox="1"/>
          <p:nvPr/>
        </p:nvSpPr>
        <p:spPr>
          <a:xfrm>
            <a:off x="7344302" y="192628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cxnSp>
        <p:nvCxnSpPr>
          <p:cNvPr id="241" name="Straight Arrow Connector 240"/>
          <p:cNvCxnSpPr/>
          <p:nvPr/>
        </p:nvCxnSpPr>
        <p:spPr>
          <a:xfrm rot="10800000" flipV="1">
            <a:off x="9858765" y="1668338"/>
            <a:ext cx="4046" cy="3019894"/>
          </a:xfrm>
          <a:prstGeom prst="straightConnector1">
            <a:avLst/>
          </a:prstGeom>
          <a:ln>
            <a:solidFill>
              <a:schemeClr val="bg2">
                <a:lumMod val="25000"/>
              </a:schemeClr>
            </a:solidFill>
            <a:prstDash val="solid"/>
            <a:tailEnd type="triangle" w="lg" len="med"/>
          </a:ln>
        </p:spPr>
        <p:style>
          <a:lnRef idx="1">
            <a:schemeClr val="accent1"/>
          </a:lnRef>
          <a:fillRef idx="0">
            <a:schemeClr val="accent1"/>
          </a:fillRef>
          <a:effectRef idx="0">
            <a:schemeClr val="accent1"/>
          </a:effectRef>
          <a:fontRef idx="minor">
            <a:schemeClr val="tx1"/>
          </a:fontRef>
        </p:style>
      </p:cxnSp>
      <p:sp>
        <p:nvSpPr>
          <p:cNvPr id="243" name="TextBox 242"/>
          <p:cNvSpPr txBox="1"/>
          <p:nvPr/>
        </p:nvSpPr>
        <p:spPr>
          <a:xfrm rot="5400000">
            <a:off x="9325475" y="2303286"/>
            <a:ext cx="1501052" cy="400110"/>
          </a:xfrm>
          <a:prstGeom prst="rect">
            <a:avLst/>
          </a:prstGeom>
          <a:noFill/>
        </p:spPr>
        <p:txBody>
          <a:bodyPr wrap="none" rtlCol="0">
            <a:spAutoFit/>
          </a:bodyPr>
          <a:lstStyle/>
          <a:p>
            <a:r>
              <a:rPr lang="en-US" sz="2000" dirty="0">
                <a:latin typeface="+mj-lt"/>
              </a:rPr>
              <a:t>Downstream</a:t>
            </a:r>
          </a:p>
        </p:txBody>
      </p:sp>
      <p:sp>
        <p:nvSpPr>
          <p:cNvPr id="238" name="TextBox 237"/>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39" name="TextBox 238"/>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0" name="TextBox 239"/>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2" name="TextBox 241"/>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0" name="Rounded Rectangle 209"/>
          <p:cNvSpPr/>
          <p:nvPr/>
        </p:nvSpPr>
        <p:spPr>
          <a:xfrm>
            <a:off x="2403588" y="408272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1" name="TextBox 210"/>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13" name="TextBox 212"/>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4" name="TextBox 213"/>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5" name="TextBox 214"/>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Rounded Rectangle 228"/>
          <p:cNvSpPr/>
          <p:nvPr/>
        </p:nvSpPr>
        <p:spPr>
          <a:xfrm>
            <a:off x="1671766" y="4814938"/>
            <a:ext cx="9021335" cy="1507591"/>
          </a:xfrm>
          <a:prstGeom prst="roundRect">
            <a:avLst>
              <a:gd name="adj" fmla="val 21845"/>
            </a:avLst>
          </a:prstGeom>
          <a:solidFill>
            <a:schemeClr val="bg1"/>
          </a:solidFill>
          <a:ln>
            <a:solidFill>
              <a:schemeClr val="bg2">
                <a:lumMod val="1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bg1"/>
              </a:solidFill>
              <a:latin typeface="+mj-lt"/>
            </a:endParaRPr>
          </a:p>
        </p:txBody>
      </p:sp>
      <p:sp>
        <p:nvSpPr>
          <p:cNvPr id="230" name="TextBox 229"/>
          <p:cNvSpPr txBox="1"/>
          <p:nvPr/>
        </p:nvSpPr>
        <p:spPr>
          <a:xfrm>
            <a:off x="1723993" y="4883461"/>
            <a:ext cx="8989300" cy="1384995"/>
          </a:xfrm>
          <a:prstGeom prst="rect">
            <a:avLst/>
          </a:prstGeom>
          <a:noFill/>
        </p:spPr>
        <p:txBody>
          <a:bodyPr wrap="square" rtlCol="0">
            <a:spAutoFit/>
          </a:bodyPr>
          <a:lstStyle/>
          <a:p>
            <a:endParaRPr lang="en-US" sz="600" dirty="0">
              <a:solidFill>
                <a:schemeClr val="tx1">
                  <a:lumMod val="85000"/>
                  <a:lumOff val="15000"/>
                </a:schemeClr>
              </a:solidFill>
              <a:latin typeface="+mj-lt"/>
            </a:endParaRPr>
          </a:p>
          <a:p>
            <a:r>
              <a:rPr lang="en-US" sz="2400" dirty="0">
                <a:solidFill>
                  <a:schemeClr val="tx1">
                    <a:lumMod val="85000"/>
                    <a:lumOff val="15000"/>
                  </a:schemeClr>
                </a:solidFill>
                <a:latin typeface="+mj-lt"/>
              </a:rPr>
              <a:t>1. Bitmap is an </a:t>
            </a:r>
            <a:r>
              <a:rPr lang="en-US" sz="2400" b="1" u="sng" dirty="0">
                <a:solidFill>
                  <a:schemeClr val="tx1">
                    <a:lumMod val="85000"/>
                    <a:lumOff val="15000"/>
                  </a:schemeClr>
                </a:solidFill>
                <a:latin typeface="+mj-lt"/>
              </a:rPr>
              <a:t>internal data structure</a:t>
            </a:r>
            <a:r>
              <a:rPr lang="en-US" sz="2400" b="1" dirty="0">
                <a:solidFill>
                  <a:schemeClr val="tx1">
                    <a:lumMod val="85000"/>
                    <a:lumOff val="15000"/>
                  </a:schemeClr>
                </a:solidFill>
                <a:latin typeface="+mj-lt"/>
              </a:rPr>
              <a:t> </a:t>
            </a:r>
            <a:r>
              <a:rPr lang="en-US" sz="2400" dirty="0">
                <a:solidFill>
                  <a:schemeClr val="tx1">
                    <a:lumMod val="85000"/>
                    <a:lumOff val="15000"/>
                  </a:schemeClr>
                </a:solidFill>
                <a:latin typeface="+mj-lt"/>
              </a:rPr>
              <a:t>in switches for replicating packets</a:t>
            </a:r>
          </a:p>
          <a:p>
            <a:endParaRPr lang="en-US" sz="600" dirty="0">
              <a:solidFill>
                <a:schemeClr val="tx1">
                  <a:lumMod val="85000"/>
                  <a:lumOff val="15000"/>
                </a:schemeClr>
              </a:solidFill>
              <a:latin typeface="+mj-lt"/>
            </a:endParaRPr>
          </a:p>
          <a:p>
            <a:r>
              <a:rPr lang="en-US" sz="2400" dirty="0">
                <a:solidFill>
                  <a:schemeClr val="tx1">
                    <a:lumMod val="85000"/>
                    <a:lumOff val="15000"/>
                  </a:schemeClr>
                </a:solidFill>
                <a:latin typeface="+mj-lt"/>
              </a:rPr>
              <a:t>2. Switches typically have </a:t>
            </a:r>
            <a:r>
              <a:rPr lang="en-US" sz="2400" b="1" u="sng" dirty="0">
                <a:solidFill>
                  <a:schemeClr val="tx1">
                    <a:lumMod val="85000"/>
                    <a:lumOff val="15000"/>
                  </a:schemeClr>
                </a:solidFill>
                <a:latin typeface="+mj-lt"/>
              </a:rPr>
              <a:t>many ports participating in a multicast tree</a:t>
            </a:r>
            <a:r>
              <a:rPr lang="en-US" sz="2400" dirty="0">
                <a:solidFill>
                  <a:schemeClr val="tx1">
                    <a:lumMod val="85000"/>
                    <a:lumOff val="15000"/>
                  </a:schemeClr>
                </a:solidFill>
                <a:latin typeface="+mj-lt"/>
              </a:rPr>
              <a:t> or none at all</a:t>
            </a:r>
          </a:p>
        </p:txBody>
      </p:sp>
    </p:spTree>
    <p:extLst>
      <p:ext uri="{BB962C8B-B14F-4D97-AF65-F5344CB8AC3E}">
        <p14:creationId xmlns:p14="http://schemas.microsoft.com/office/powerpoint/2010/main" val="353916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animBg="1"/>
      <p:bldP spid="23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1. Encoding Switch Output Ports in a Bitmap</a:t>
            </a:r>
          </a:p>
        </p:txBody>
      </p:sp>
      <p:pic>
        <p:nvPicPr>
          <p:cNvPr id="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7" name="Straight Connector 6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7" name="Rounded Rectangle 12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ounded Rectangle 130"/>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ounded Rectangle 13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4" name="Straight Connector 133"/>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0" name="Rounded Rectangle 139"/>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ounded Rectangle 143"/>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ounded Rectangle 144"/>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7" name="Straight Connector 146"/>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3" name="Rounded Rectangle 152"/>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ounded Rectangle 156"/>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ounded Rectangle 157"/>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9"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60" name="Straight Connector 159"/>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6" name="Rounded Rectangle 165"/>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ounded Rectangle 169"/>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ounded Rectangle 170"/>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2" name="Straight Connector 171"/>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8" name="Rounded Rectangle 227"/>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3" name="Rounded Rectangle 22"/>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2" name="Rounded Rectangle 31"/>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41" name="Rounded Rectangle 40"/>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118"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8" name="Picture 187"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90" name="TextBox 189"/>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91" name="TextBox 190"/>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92" name="TextBox 191"/>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3" name="TextBox 192"/>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4" name="TextBox 193"/>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5" name="TextBox 194"/>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6" name="TextBox 195"/>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7" name="TextBox 196"/>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8" name="TextBox 197"/>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9" name="TextBox 198"/>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200" name="TextBox 199"/>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201" name="TextBox 200"/>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202" name="TextBox 201"/>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3" name="TextBox 202"/>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4" name="TextBox 203"/>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5" name="TextBox 204"/>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6" name="TextBox 205"/>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7" name="TextBox 206"/>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8" name="TextBox 207"/>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9" name="TextBox 208"/>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17" name="TextBox 216"/>
          <p:cNvSpPr txBox="1"/>
          <p:nvPr/>
        </p:nvSpPr>
        <p:spPr>
          <a:xfrm>
            <a:off x="2705640" y="328049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19" name="TextBox 218"/>
          <p:cNvSpPr txBox="1"/>
          <p:nvPr/>
        </p:nvSpPr>
        <p:spPr>
          <a:xfrm>
            <a:off x="3522500" y="3274440"/>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20" name="TextBox 219"/>
          <p:cNvSpPr txBox="1"/>
          <p:nvPr/>
        </p:nvSpPr>
        <p:spPr>
          <a:xfrm>
            <a:off x="7128710" y="3279631"/>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1" name="TextBox 220"/>
          <p:cNvSpPr txBox="1"/>
          <p:nvPr/>
        </p:nvSpPr>
        <p:spPr>
          <a:xfrm>
            <a:off x="6343159"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2" name="TextBox 221"/>
          <p:cNvSpPr txBox="1"/>
          <p:nvPr/>
        </p:nvSpPr>
        <p:spPr>
          <a:xfrm>
            <a:off x="8121164" y="3278434"/>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3" name="TextBox 222"/>
          <p:cNvSpPr txBox="1"/>
          <p:nvPr/>
        </p:nvSpPr>
        <p:spPr>
          <a:xfrm>
            <a:off x="8906996"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4" name="TextBox 223"/>
          <p:cNvSpPr txBox="1"/>
          <p:nvPr/>
        </p:nvSpPr>
        <p:spPr>
          <a:xfrm>
            <a:off x="4132370"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5" name="TextBox 224"/>
          <p:cNvSpPr txBox="1"/>
          <p:nvPr/>
        </p:nvSpPr>
        <p:spPr>
          <a:xfrm>
            <a:off x="5065471"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6" name="TextBox 225"/>
          <p:cNvSpPr txBox="1"/>
          <p:nvPr/>
        </p:nvSpPr>
        <p:spPr>
          <a:xfrm>
            <a:off x="6366770" y="193044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7" name="TextBox 226"/>
          <p:cNvSpPr txBox="1"/>
          <p:nvPr/>
        </p:nvSpPr>
        <p:spPr>
          <a:xfrm>
            <a:off x="7344302" y="192628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cxnSp>
        <p:nvCxnSpPr>
          <p:cNvPr id="241" name="Straight Arrow Connector 240"/>
          <p:cNvCxnSpPr/>
          <p:nvPr/>
        </p:nvCxnSpPr>
        <p:spPr>
          <a:xfrm rot="10800000" flipV="1">
            <a:off x="9858765" y="1668338"/>
            <a:ext cx="4046" cy="3019894"/>
          </a:xfrm>
          <a:prstGeom prst="straightConnector1">
            <a:avLst/>
          </a:prstGeom>
          <a:ln>
            <a:solidFill>
              <a:schemeClr val="bg2">
                <a:lumMod val="25000"/>
              </a:schemeClr>
            </a:solidFill>
            <a:prstDash val="solid"/>
            <a:tailEnd type="triangle" w="lg" len="med"/>
          </a:ln>
        </p:spPr>
        <p:style>
          <a:lnRef idx="1">
            <a:schemeClr val="accent1"/>
          </a:lnRef>
          <a:fillRef idx="0">
            <a:schemeClr val="accent1"/>
          </a:fillRef>
          <a:effectRef idx="0">
            <a:schemeClr val="accent1"/>
          </a:effectRef>
          <a:fontRef idx="minor">
            <a:schemeClr val="tx1"/>
          </a:fontRef>
        </p:style>
      </p:cxnSp>
      <p:sp>
        <p:nvSpPr>
          <p:cNvPr id="243" name="TextBox 242"/>
          <p:cNvSpPr txBox="1"/>
          <p:nvPr/>
        </p:nvSpPr>
        <p:spPr>
          <a:xfrm rot="5400000">
            <a:off x="9325475" y="2303286"/>
            <a:ext cx="1501052" cy="400110"/>
          </a:xfrm>
          <a:prstGeom prst="rect">
            <a:avLst/>
          </a:prstGeom>
          <a:noFill/>
        </p:spPr>
        <p:txBody>
          <a:bodyPr wrap="none" rtlCol="0">
            <a:spAutoFit/>
          </a:bodyPr>
          <a:lstStyle/>
          <a:p>
            <a:r>
              <a:rPr lang="en-US" sz="2000" dirty="0">
                <a:latin typeface="+mj-lt"/>
              </a:rPr>
              <a:t>Downstream</a:t>
            </a:r>
          </a:p>
        </p:txBody>
      </p:sp>
      <p:sp>
        <p:nvSpPr>
          <p:cNvPr id="238" name="TextBox 237"/>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39" name="TextBox 238"/>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0" name="TextBox 239"/>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2" name="TextBox 241"/>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0" name="Rounded Rectangle 209"/>
          <p:cNvSpPr/>
          <p:nvPr/>
        </p:nvSpPr>
        <p:spPr>
          <a:xfrm>
            <a:off x="2403588" y="408272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1" name="TextBox 210"/>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13" name="TextBox 212"/>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4" name="TextBox 213"/>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5" name="TextBox 214"/>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cxnSp>
        <p:nvCxnSpPr>
          <p:cNvPr id="231" name="Straight Arrow Connector 230"/>
          <p:cNvCxnSpPr/>
          <p:nvPr/>
        </p:nvCxnSpPr>
        <p:spPr>
          <a:xfrm flipV="1">
            <a:off x="2249815" y="1793367"/>
            <a:ext cx="4046" cy="3019894"/>
          </a:xfrm>
          <a:prstGeom prst="straightConnector1">
            <a:avLst/>
          </a:prstGeom>
          <a:ln>
            <a:solidFill>
              <a:schemeClr val="bg2">
                <a:lumMod val="25000"/>
              </a:schemeClr>
            </a:solidFill>
            <a:prstDash val="solid"/>
            <a:tailEnd type="triangle" w="lg" len="med"/>
          </a:ln>
        </p:spPr>
        <p:style>
          <a:lnRef idx="1">
            <a:schemeClr val="accent1"/>
          </a:lnRef>
          <a:fillRef idx="0">
            <a:schemeClr val="accent1"/>
          </a:fillRef>
          <a:effectRef idx="0">
            <a:schemeClr val="accent1"/>
          </a:effectRef>
          <a:fontRef idx="minor">
            <a:schemeClr val="tx1"/>
          </a:fontRef>
        </p:style>
      </p:cxnSp>
      <p:sp>
        <p:nvSpPr>
          <p:cNvPr id="233" name="TextBox 232"/>
          <p:cNvSpPr txBox="1"/>
          <p:nvPr/>
        </p:nvSpPr>
        <p:spPr>
          <a:xfrm>
            <a:off x="257765" y="3261168"/>
            <a:ext cx="1915909" cy="400110"/>
          </a:xfrm>
          <a:prstGeom prst="rect">
            <a:avLst/>
          </a:prstGeom>
          <a:solidFill>
            <a:schemeClr val="accent1">
              <a:lumMod val="75000"/>
            </a:schemeClr>
          </a:solidFill>
        </p:spPr>
        <p:txBody>
          <a:bodyPr wrap="none" rtlCol="0">
            <a:spAutoFit/>
          </a:bodyPr>
          <a:lstStyle/>
          <a:p>
            <a:r>
              <a:rPr lang="en-US" sz="2000" b="1" u="sng" dirty="0">
                <a:solidFill>
                  <a:schemeClr val="bg1"/>
                </a:solidFill>
                <a:latin typeface="+mj-lt"/>
              </a:rPr>
              <a:t>Bitmap + Flag Bit</a:t>
            </a:r>
          </a:p>
        </p:txBody>
      </p:sp>
      <p:sp>
        <p:nvSpPr>
          <p:cNvPr id="235" name="TextBox 234"/>
          <p:cNvSpPr txBox="1"/>
          <p:nvPr/>
        </p:nvSpPr>
        <p:spPr>
          <a:xfrm rot="16200000">
            <a:off x="1460598" y="2330341"/>
            <a:ext cx="1196481" cy="400110"/>
          </a:xfrm>
          <a:prstGeom prst="rect">
            <a:avLst/>
          </a:prstGeom>
          <a:noFill/>
        </p:spPr>
        <p:txBody>
          <a:bodyPr wrap="none" rtlCol="0">
            <a:spAutoFit/>
          </a:bodyPr>
          <a:lstStyle/>
          <a:p>
            <a:r>
              <a:rPr lang="en-US" sz="2000">
                <a:latin typeface="+mj-lt"/>
              </a:rPr>
              <a:t>Upstream</a:t>
            </a:r>
          </a:p>
        </p:txBody>
      </p:sp>
    </p:spTree>
    <p:extLst>
      <p:ext uri="{BB962C8B-B14F-4D97-AF65-F5344CB8AC3E}">
        <p14:creationId xmlns:p14="http://schemas.microsoft.com/office/powerpoint/2010/main" val="649547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7" name="Straight Connector 6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7" name="Rounded Rectangle 12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ounded Rectangle 130"/>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ounded Rectangle 13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4" name="Straight Connector 133"/>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0" name="Rounded Rectangle 139"/>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ounded Rectangle 143"/>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ounded Rectangle 144"/>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7" name="Straight Connector 146"/>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3" name="Rounded Rectangle 152"/>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ounded Rectangle 156"/>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ounded Rectangle 157"/>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9"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60" name="Straight Connector 159"/>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6" name="Rounded Rectangle 165"/>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ounded Rectangle 169"/>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ounded Rectangle 170"/>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2" name="Straight Connector 171"/>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8" name="Rounded Rectangle 227"/>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3" name="Rounded Rectangle 22"/>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2" name="Rounded Rectangle 31"/>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41" name="Rounded Rectangle 40"/>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118"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8" name="Picture 187"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90" name="TextBox 189"/>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91" name="TextBox 190"/>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92" name="TextBox 191"/>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3" name="TextBox 192"/>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4" name="TextBox 193"/>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5" name="TextBox 194"/>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6" name="TextBox 195"/>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7" name="TextBox 196"/>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8" name="TextBox 197"/>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9" name="TextBox 198"/>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200" name="TextBox 199"/>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201" name="TextBox 200"/>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202" name="TextBox 201"/>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3" name="TextBox 202"/>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4" name="TextBox 203"/>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5" name="TextBox 204"/>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6" name="TextBox 205"/>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7" name="TextBox 206"/>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8" name="TextBox 207"/>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9" name="TextBox 208"/>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17" name="TextBox 216"/>
          <p:cNvSpPr txBox="1"/>
          <p:nvPr/>
        </p:nvSpPr>
        <p:spPr>
          <a:xfrm>
            <a:off x="2705640" y="328049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19" name="TextBox 218"/>
          <p:cNvSpPr txBox="1"/>
          <p:nvPr/>
        </p:nvSpPr>
        <p:spPr>
          <a:xfrm>
            <a:off x="3522500" y="3274440"/>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20" name="TextBox 219"/>
          <p:cNvSpPr txBox="1"/>
          <p:nvPr/>
        </p:nvSpPr>
        <p:spPr>
          <a:xfrm>
            <a:off x="7128710" y="3279631"/>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1" name="TextBox 220"/>
          <p:cNvSpPr txBox="1"/>
          <p:nvPr/>
        </p:nvSpPr>
        <p:spPr>
          <a:xfrm>
            <a:off x="6343159"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2" name="TextBox 221"/>
          <p:cNvSpPr txBox="1"/>
          <p:nvPr/>
        </p:nvSpPr>
        <p:spPr>
          <a:xfrm>
            <a:off x="8121164" y="3278434"/>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3" name="TextBox 222"/>
          <p:cNvSpPr txBox="1"/>
          <p:nvPr/>
        </p:nvSpPr>
        <p:spPr>
          <a:xfrm>
            <a:off x="8906996"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4" name="TextBox 223"/>
          <p:cNvSpPr txBox="1"/>
          <p:nvPr/>
        </p:nvSpPr>
        <p:spPr>
          <a:xfrm>
            <a:off x="4132370"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5" name="TextBox 224"/>
          <p:cNvSpPr txBox="1"/>
          <p:nvPr/>
        </p:nvSpPr>
        <p:spPr>
          <a:xfrm>
            <a:off x="5065471"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6" name="TextBox 225"/>
          <p:cNvSpPr txBox="1"/>
          <p:nvPr/>
        </p:nvSpPr>
        <p:spPr>
          <a:xfrm>
            <a:off x="6366770" y="193044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7" name="TextBox 226"/>
          <p:cNvSpPr txBox="1"/>
          <p:nvPr/>
        </p:nvSpPr>
        <p:spPr>
          <a:xfrm>
            <a:off x="7344302" y="192628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8" name="TextBox 237"/>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39" name="TextBox 238"/>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0" name="TextBox 239"/>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2" name="TextBox 241"/>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0" name="Rounded Rectangle 209"/>
          <p:cNvSpPr/>
          <p:nvPr/>
        </p:nvSpPr>
        <p:spPr>
          <a:xfrm>
            <a:off x="2403588" y="408272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1" name="TextBox 210"/>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13" name="TextBox 212"/>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4" name="TextBox 213"/>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5" name="TextBox 214"/>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2. Encoding on the Logical Topology</a:t>
            </a:r>
          </a:p>
        </p:txBody>
      </p:sp>
      <p:sp>
        <p:nvSpPr>
          <p:cNvPr id="230" name="TextBox 229"/>
          <p:cNvSpPr txBox="1"/>
          <p:nvPr/>
        </p:nvSpPr>
        <p:spPr>
          <a:xfrm>
            <a:off x="10460760" y="1468685"/>
            <a:ext cx="763863" cy="461665"/>
          </a:xfrm>
          <a:prstGeom prst="rect">
            <a:avLst/>
          </a:prstGeom>
          <a:noFill/>
        </p:spPr>
        <p:txBody>
          <a:bodyPr wrap="none" rtlCol="0">
            <a:spAutoFit/>
          </a:bodyPr>
          <a:lstStyle/>
          <a:p>
            <a:r>
              <a:rPr lang="en-US" sz="2400" dirty="0">
                <a:latin typeface="+mj-lt"/>
              </a:rPr>
              <a:t>Core</a:t>
            </a:r>
          </a:p>
        </p:txBody>
      </p:sp>
      <p:sp>
        <p:nvSpPr>
          <p:cNvPr id="237" name="TextBox 236"/>
          <p:cNvSpPr txBox="1"/>
          <p:nvPr/>
        </p:nvSpPr>
        <p:spPr>
          <a:xfrm>
            <a:off x="10411772" y="2803755"/>
            <a:ext cx="864339" cy="461665"/>
          </a:xfrm>
          <a:prstGeom prst="rect">
            <a:avLst/>
          </a:prstGeom>
          <a:noFill/>
        </p:spPr>
        <p:txBody>
          <a:bodyPr wrap="none" rtlCol="0">
            <a:spAutoFit/>
          </a:bodyPr>
          <a:lstStyle/>
          <a:p>
            <a:r>
              <a:rPr lang="en-US" sz="2400" dirty="0">
                <a:latin typeface="+mj-lt"/>
              </a:rPr>
              <a:t>Spine</a:t>
            </a:r>
          </a:p>
        </p:txBody>
      </p:sp>
      <p:sp>
        <p:nvSpPr>
          <p:cNvPr id="244" name="TextBox 243"/>
          <p:cNvSpPr txBox="1"/>
          <p:nvPr/>
        </p:nvSpPr>
        <p:spPr>
          <a:xfrm>
            <a:off x="10477088" y="3399646"/>
            <a:ext cx="699615" cy="461665"/>
          </a:xfrm>
          <a:prstGeom prst="rect">
            <a:avLst/>
          </a:prstGeom>
          <a:noFill/>
        </p:spPr>
        <p:txBody>
          <a:bodyPr wrap="none" rtlCol="0">
            <a:spAutoFit/>
          </a:bodyPr>
          <a:lstStyle/>
          <a:p>
            <a:r>
              <a:rPr lang="en-US" sz="2400" dirty="0">
                <a:latin typeface="+mj-lt"/>
              </a:rPr>
              <a:t>Leaf</a:t>
            </a:r>
          </a:p>
        </p:txBody>
      </p:sp>
    </p:spTree>
    <p:extLst>
      <p:ext uri="{BB962C8B-B14F-4D97-AF65-F5344CB8AC3E}">
        <p14:creationId xmlns:p14="http://schemas.microsoft.com/office/powerpoint/2010/main" val="18066533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pic>
        <p:nvPicPr>
          <p:cNvPr id="169"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1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7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7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5" name="Picture 22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28" name="Rounded Rectangle 227"/>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9" name="Straight Connector 228"/>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3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3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37" name="Rounded Rectangle 236"/>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8" name="Straight Connector 237"/>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54" name="Rounded Rectangle 25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9" name="Straight Connector 26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9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3" name="Rounded Rectangle 30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4" name="Straight Connector 303"/>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75" name="Rounded Rectangle 37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Rounded Rectangle 375"/>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Rounded Rectangle 376"/>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Rounded Rectangle 37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Rounded Rectangle 37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Rounded Rectangle 37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82" name="Straight Connector 38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38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88" name="Rounded Rectangle 38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Rounded Rectangle 38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Rounded Rectangle 38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Rounded Rectangle 390"/>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Rounded Rectangle 39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Rounded Rectangle 392"/>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95" name="Straight Connector 39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01" name="Rounded Rectangle 40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Rounded Rectangle 40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Rounded Rectangle 40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Rounded Rectangle 40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Rounded Rectangle 40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Rounded Rectangle 40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08" name="Straight Connector 40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14" name="Rounded Rectangle 41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Rounded Rectangle 41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Rounded Rectangle 41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Rounded Rectangle 416"/>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8" name="Rounded Rectangle 41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 name="Rounded Rectangle 418"/>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0" name="Straight Connector 419"/>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23" name="Rounded Rectangle 422"/>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4" name="TextBox 423"/>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425" name="Rounded Rectangle 424"/>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TextBox 425"/>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427" name="Rounded Rectangle 426"/>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TextBox 427"/>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429" name="Rounded Rectangle 428"/>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 name="TextBox 429"/>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Tree>
    <p:extLst>
      <p:ext uri="{BB962C8B-B14F-4D97-AF65-F5344CB8AC3E}">
        <p14:creationId xmlns:p14="http://schemas.microsoft.com/office/powerpoint/2010/main" val="3358737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2. Encoding on the Logical Topology</a:t>
            </a:r>
          </a:p>
        </p:txBody>
      </p:sp>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4" name="TextBox 223"/>
          <p:cNvSpPr txBox="1"/>
          <p:nvPr/>
        </p:nvSpPr>
        <p:spPr>
          <a:xfrm>
            <a:off x="9990287" y="1468685"/>
            <a:ext cx="1673215" cy="461665"/>
          </a:xfrm>
          <a:prstGeom prst="rect">
            <a:avLst/>
          </a:prstGeom>
          <a:noFill/>
        </p:spPr>
        <p:txBody>
          <a:bodyPr wrap="none" rtlCol="0">
            <a:spAutoFit/>
          </a:bodyPr>
          <a:lstStyle/>
          <a:p>
            <a:pPr algn="ctr"/>
            <a:r>
              <a:rPr lang="en-US" sz="2400" i="1" dirty="0">
                <a:latin typeface="+mj-lt"/>
              </a:rPr>
              <a:t>Logical</a:t>
            </a:r>
            <a:r>
              <a:rPr lang="en-US" sz="2400" dirty="0">
                <a:latin typeface="+mj-lt"/>
              </a:rPr>
              <a:t> Core</a:t>
            </a:r>
          </a:p>
        </p:txBody>
      </p:sp>
      <p:sp>
        <p:nvSpPr>
          <p:cNvPr id="225" name="TextBox 224"/>
          <p:cNvSpPr txBox="1"/>
          <p:nvPr/>
        </p:nvSpPr>
        <p:spPr>
          <a:xfrm>
            <a:off x="9940048" y="2756604"/>
            <a:ext cx="1773691" cy="461665"/>
          </a:xfrm>
          <a:prstGeom prst="rect">
            <a:avLst/>
          </a:prstGeom>
          <a:noFill/>
        </p:spPr>
        <p:txBody>
          <a:bodyPr wrap="none" rtlCol="0">
            <a:spAutoFit/>
          </a:bodyPr>
          <a:lstStyle/>
          <a:p>
            <a:pPr algn="ctr"/>
            <a:r>
              <a:rPr lang="en-US" sz="2400" i="1" dirty="0">
                <a:latin typeface="+mj-lt"/>
              </a:rPr>
              <a:t>Logical</a:t>
            </a:r>
            <a:r>
              <a:rPr lang="en-US" sz="2400" dirty="0">
                <a:latin typeface="+mj-lt"/>
              </a:rPr>
              <a:t> Spine</a:t>
            </a:r>
          </a:p>
        </p:txBody>
      </p:sp>
      <p:sp>
        <p:nvSpPr>
          <p:cNvPr id="226" name="TextBox 225"/>
          <p:cNvSpPr txBox="1"/>
          <p:nvPr/>
        </p:nvSpPr>
        <p:spPr>
          <a:xfrm>
            <a:off x="10477088" y="3399646"/>
            <a:ext cx="699615" cy="461665"/>
          </a:xfrm>
          <a:prstGeom prst="rect">
            <a:avLst/>
          </a:prstGeom>
          <a:noFill/>
        </p:spPr>
        <p:txBody>
          <a:bodyPr wrap="none" rtlCol="0">
            <a:spAutoFit/>
          </a:bodyPr>
          <a:lstStyle/>
          <a:p>
            <a:r>
              <a:rPr lang="en-US" sz="2400" dirty="0">
                <a:latin typeface="+mj-lt"/>
              </a:rPr>
              <a:t>Leaf</a:t>
            </a:r>
          </a:p>
        </p:txBody>
      </p: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30" name="TextBox 229"/>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31" name="TextBox 230"/>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3" name="TextBox 242"/>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4" name="TextBox 243"/>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07" name="Rounded Rectangle 206"/>
          <p:cNvSpPr/>
          <p:nvPr/>
        </p:nvSpPr>
        <p:spPr>
          <a:xfrm>
            <a:off x="2446235" y="4085037"/>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Tree>
    <p:extLst>
      <p:ext uri="{BB962C8B-B14F-4D97-AF65-F5344CB8AC3E}">
        <p14:creationId xmlns:p14="http://schemas.microsoft.com/office/powerpoint/2010/main" val="1156611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3. Sharing Bitmap Across Switches</a:t>
            </a:r>
          </a:p>
        </p:txBody>
      </p:sp>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4" name="TextBox 223"/>
          <p:cNvSpPr txBox="1"/>
          <p:nvPr/>
        </p:nvSpPr>
        <p:spPr>
          <a:xfrm>
            <a:off x="9990287" y="1468685"/>
            <a:ext cx="1673215" cy="461665"/>
          </a:xfrm>
          <a:prstGeom prst="rect">
            <a:avLst/>
          </a:prstGeom>
          <a:noFill/>
        </p:spPr>
        <p:txBody>
          <a:bodyPr wrap="none" rtlCol="0">
            <a:spAutoFit/>
          </a:bodyPr>
          <a:lstStyle/>
          <a:p>
            <a:pPr algn="ctr"/>
            <a:r>
              <a:rPr lang="en-US" sz="2400" i="1" dirty="0">
                <a:latin typeface="+mj-lt"/>
              </a:rPr>
              <a:t>Logical</a:t>
            </a:r>
            <a:r>
              <a:rPr lang="en-US" sz="2400" dirty="0">
                <a:latin typeface="+mj-lt"/>
              </a:rPr>
              <a:t> Core</a:t>
            </a:r>
          </a:p>
        </p:txBody>
      </p:sp>
      <p:sp>
        <p:nvSpPr>
          <p:cNvPr id="225" name="TextBox 224"/>
          <p:cNvSpPr txBox="1"/>
          <p:nvPr/>
        </p:nvSpPr>
        <p:spPr>
          <a:xfrm>
            <a:off x="9940048" y="2756604"/>
            <a:ext cx="1773691" cy="461665"/>
          </a:xfrm>
          <a:prstGeom prst="rect">
            <a:avLst/>
          </a:prstGeom>
          <a:noFill/>
        </p:spPr>
        <p:txBody>
          <a:bodyPr wrap="none" rtlCol="0">
            <a:spAutoFit/>
          </a:bodyPr>
          <a:lstStyle/>
          <a:p>
            <a:pPr algn="ctr"/>
            <a:r>
              <a:rPr lang="en-US" sz="2400" i="1" dirty="0">
                <a:latin typeface="+mj-lt"/>
              </a:rPr>
              <a:t>Logical</a:t>
            </a:r>
            <a:r>
              <a:rPr lang="en-US" sz="2400" dirty="0">
                <a:latin typeface="+mj-lt"/>
              </a:rPr>
              <a:t> Spine</a:t>
            </a:r>
          </a:p>
        </p:txBody>
      </p:sp>
      <p:sp>
        <p:nvSpPr>
          <p:cNvPr id="226" name="TextBox 225"/>
          <p:cNvSpPr txBox="1"/>
          <p:nvPr/>
        </p:nvSpPr>
        <p:spPr>
          <a:xfrm>
            <a:off x="10477088" y="3399646"/>
            <a:ext cx="699615" cy="461665"/>
          </a:xfrm>
          <a:prstGeom prst="rect">
            <a:avLst/>
          </a:prstGeom>
          <a:noFill/>
        </p:spPr>
        <p:txBody>
          <a:bodyPr wrap="none" rtlCol="0">
            <a:spAutoFit/>
          </a:bodyPr>
          <a:lstStyle/>
          <a:p>
            <a:r>
              <a:rPr lang="en-US" sz="2400" dirty="0">
                <a:latin typeface="+mj-lt"/>
              </a:rPr>
              <a:t>Leaf</a:t>
            </a:r>
          </a:p>
        </p:txBody>
      </p: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30" name="Rectangle 229"/>
          <p:cNvSpPr/>
          <p:nvPr/>
        </p:nvSpPr>
        <p:spPr>
          <a:xfrm>
            <a:off x="6563377" y="4847948"/>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TextBox 230"/>
          <p:cNvSpPr txBox="1"/>
          <p:nvPr/>
        </p:nvSpPr>
        <p:spPr>
          <a:xfrm>
            <a:off x="7728720" y="4961291"/>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001111</a:t>
            </a:r>
          </a:p>
        </p:txBody>
      </p:sp>
      <p:cxnSp>
        <p:nvCxnSpPr>
          <p:cNvPr id="243" name="Elbow Connector 242"/>
          <p:cNvCxnSpPr/>
          <p:nvPr/>
        </p:nvCxnSpPr>
        <p:spPr>
          <a:xfrm rot="16200000" flipH="1">
            <a:off x="7541522" y="4217339"/>
            <a:ext cx="518628" cy="966185"/>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44" name="Elbow Connector 243"/>
          <p:cNvCxnSpPr/>
          <p:nvPr/>
        </p:nvCxnSpPr>
        <p:spPr>
          <a:xfrm rot="5400000">
            <a:off x="8481757" y="4235916"/>
            <a:ext cx="526003" cy="921657"/>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5" name="TextBox 244"/>
          <p:cNvSpPr txBox="1"/>
          <p:nvPr/>
        </p:nvSpPr>
        <p:spPr>
          <a:xfrm>
            <a:off x="6689488" y="4962549"/>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L5, L7</a:t>
            </a:r>
          </a:p>
        </p:txBody>
      </p:sp>
      <p:sp>
        <p:nvSpPr>
          <p:cNvPr id="246" name="TextBox 245"/>
          <p:cNvSpPr txBox="1"/>
          <p:nvPr/>
        </p:nvSpPr>
        <p:spPr>
          <a:xfrm>
            <a:off x="7296887" y="5554796"/>
            <a:ext cx="920445" cy="461665"/>
          </a:xfrm>
          <a:prstGeom prst="rect">
            <a:avLst/>
          </a:prstGeom>
          <a:solidFill>
            <a:schemeClr val="bg2">
              <a:lumMod val="25000"/>
            </a:schemeClr>
          </a:solidFill>
        </p:spPr>
        <p:txBody>
          <a:bodyPr wrap="none" rtlCol="0">
            <a:spAutoFit/>
          </a:bodyPr>
          <a:lstStyle/>
          <a:p>
            <a:r>
              <a:rPr lang="en-US" sz="2400" i="1" dirty="0">
                <a:solidFill>
                  <a:schemeClr val="bg1"/>
                </a:solidFill>
                <a:latin typeface="+mj-lt"/>
              </a:rPr>
              <a:t>p</a:t>
            </a:r>
            <a:r>
              <a:rPr lang="en-US" sz="2400" dirty="0">
                <a:solidFill>
                  <a:schemeClr val="bg1"/>
                </a:solidFill>
                <a:latin typeface="+mj-lt"/>
              </a:rPr>
              <a:t>-rule</a:t>
            </a:r>
          </a:p>
        </p:txBody>
      </p:sp>
      <p:sp>
        <p:nvSpPr>
          <p:cNvPr id="247" name="TextBox 246"/>
          <p:cNvSpPr txBox="1"/>
          <p:nvPr/>
        </p:nvSpPr>
        <p:spPr>
          <a:xfrm>
            <a:off x="584509" y="4587714"/>
            <a:ext cx="5481975" cy="1569660"/>
          </a:xfrm>
          <a:prstGeom prst="rect">
            <a:avLst/>
          </a:prstGeom>
          <a:solidFill>
            <a:schemeClr val="accent1"/>
          </a:solidFill>
          <a:ln>
            <a:solidFill>
              <a:schemeClr val="tx1"/>
            </a:solidFill>
            <a:prstDash val="sysDash"/>
          </a:ln>
        </p:spPr>
        <p:txBody>
          <a:bodyPr wrap="square" rtlCol="0">
            <a:spAutoFit/>
          </a:bodyPr>
          <a:lstStyle/>
          <a:p>
            <a:r>
              <a:rPr lang="en-US" sz="2400" b="1" u="sng" dirty="0">
                <a:solidFill>
                  <a:schemeClr val="bg1"/>
                </a:solidFill>
                <a:latin typeface="+mj-lt"/>
              </a:rPr>
              <a:t>Clustering Algorithm</a:t>
            </a:r>
            <a:r>
              <a:rPr lang="en-US" sz="2400" dirty="0">
                <a:solidFill>
                  <a:schemeClr val="bg1"/>
                </a:solidFill>
                <a:latin typeface="+mj-lt"/>
              </a:rPr>
              <a:t> (a greedy version of Min-K-Union) to determine which switches should share a bitmap while minimizing extra transmissions.</a:t>
            </a:r>
          </a:p>
        </p:txBody>
      </p:sp>
    </p:spTree>
    <p:extLst>
      <p:ext uri="{BB962C8B-B14F-4D97-AF65-F5344CB8AC3E}">
        <p14:creationId xmlns:p14="http://schemas.microsoft.com/office/powerpoint/2010/main" val="1163417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animBg="1"/>
      <p:bldP spid="231" grpId="0" animBg="1"/>
      <p:bldP spid="245" grpId="0" animBg="1"/>
      <p:bldP spid="246" grpId="0" animBg="1"/>
      <p:bldP spid="24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825302" cy="681797"/>
          </a:xfrm>
        </p:spPr>
        <p:txBody>
          <a:bodyPr>
            <a:normAutofit fontScale="90000"/>
          </a:bodyPr>
          <a:lstStyle/>
          <a:p>
            <a:r>
              <a:rPr lang="en-US" sz="4000" dirty="0">
                <a:solidFill>
                  <a:schemeClr val="accent2">
                    <a:lumMod val="75000"/>
                  </a:schemeClr>
                </a:solidFill>
              </a:rPr>
              <a:t>4. Dealing with Limited Header Space using Default </a:t>
            </a:r>
            <a:r>
              <a:rPr lang="en-US" sz="4000" i="1" dirty="0">
                <a:solidFill>
                  <a:schemeClr val="accent2">
                    <a:lumMod val="75000"/>
                  </a:schemeClr>
                </a:solidFill>
              </a:rPr>
              <a:t>p</a:t>
            </a:r>
            <a:r>
              <a:rPr lang="en-US" sz="4000" dirty="0">
                <a:solidFill>
                  <a:schemeClr val="accent2">
                    <a:lumMod val="75000"/>
                  </a:schemeClr>
                </a:solidFill>
              </a:rPr>
              <a:t>-Rule</a:t>
            </a:r>
          </a:p>
        </p:txBody>
      </p:sp>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07" name="Rounded Rectangle 206"/>
          <p:cNvSpPr/>
          <p:nvPr/>
        </p:nvSpPr>
        <p:spPr>
          <a:xfrm>
            <a:off x="2397837" y="407664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6" name="TextBox 245"/>
          <p:cNvSpPr txBox="1"/>
          <p:nvPr/>
        </p:nvSpPr>
        <p:spPr>
          <a:xfrm>
            <a:off x="7296887" y="5554796"/>
            <a:ext cx="920445" cy="461665"/>
          </a:xfrm>
          <a:prstGeom prst="rect">
            <a:avLst/>
          </a:prstGeom>
          <a:solidFill>
            <a:schemeClr val="bg2">
              <a:lumMod val="25000"/>
            </a:schemeClr>
          </a:solidFill>
        </p:spPr>
        <p:txBody>
          <a:bodyPr wrap="none" rtlCol="0">
            <a:spAutoFit/>
          </a:bodyPr>
          <a:lstStyle/>
          <a:p>
            <a:r>
              <a:rPr lang="en-US" sz="2400" i="1" dirty="0">
                <a:solidFill>
                  <a:schemeClr val="bg1"/>
                </a:solidFill>
                <a:latin typeface="+mj-lt"/>
              </a:rPr>
              <a:t>p</a:t>
            </a:r>
            <a:r>
              <a:rPr lang="en-US" sz="2400" dirty="0">
                <a:solidFill>
                  <a:schemeClr val="bg1"/>
                </a:solidFill>
                <a:latin typeface="+mj-lt"/>
              </a:rPr>
              <a:t>-rule</a:t>
            </a:r>
          </a:p>
        </p:txBody>
      </p:sp>
      <p:sp>
        <p:nvSpPr>
          <p:cNvPr id="248" name="Rectangle 247"/>
          <p:cNvSpPr/>
          <p:nvPr/>
        </p:nvSpPr>
        <p:spPr>
          <a:xfrm>
            <a:off x="3065010" y="4840969"/>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TextBox 256"/>
          <p:cNvSpPr txBox="1"/>
          <p:nvPr/>
        </p:nvSpPr>
        <p:spPr>
          <a:xfrm>
            <a:off x="4230353" y="4954312"/>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101111</a:t>
            </a:r>
          </a:p>
        </p:txBody>
      </p:sp>
      <p:sp>
        <p:nvSpPr>
          <p:cNvPr id="258" name="TextBox 257"/>
          <p:cNvSpPr txBox="1"/>
          <p:nvPr/>
        </p:nvSpPr>
        <p:spPr>
          <a:xfrm>
            <a:off x="3191121" y="4955570"/>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L0, L6</a:t>
            </a:r>
          </a:p>
        </p:txBody>
      </p:sp>
      <p:sp>
        <p:nvSpPr>
          <p:cNvPr id="259" name="TextBox 258"/>
          <p:cNvSpPr txBox="1"/>
          <p:nvPr/>
        </p:nvSpPr>
        <p:spPr>
          <a:xfrm>
            <a:off x="3316846" y="5538794"/>
            <a:ext cx="1887568" cy="461665"/>
          </a:xfrm>
          <a:prstGeom prst="rect">
            <a:avLst/>
          </a:prstGeom>
          <a:solidFill>
            <a:schemeClr val="bg2">
              <a:lumMod val="25000"/>
            </a:schemeClr>
          </a:solidFill>
        </p:spPr>
        <p:txBody>
          <a:bodyPr wrap="none" rtlCol="0">
            <a:spAutoFit/>
          </a:bodyPr>
          <a:lstStyle/>
          <a:p>
            <a:r>
              <a:rPr lang="en-US" sz="2400" dirty="0">
                <a:solidFill>
                  <a:schemeClr val="bg1"/>
                </a:solidFill>
                <a:latin typeface="+mj-lt"/>
              </a:rPr>
              <a:t>default</a:t>
            </a:r>
            <a:r>
              <a:rPr lang="en-US" sz="2400" i="1" dirty="0">
                <a:solidFill>
                  <a:schemeClr val="bg1"/>
                </a:solidFill>
                <a:latin typeface="+mj-lt"/>
              </a:rPr>
              <a:t> p</a:t>
            </a:r>
            <a:r>
              <a:rPr lang="en-US" sz="2400" dirty="0">
                <a:solidFill>
                  <a:schemeClr val="bg1"/>
                </a:solidFill>
                <a:latin typeface="+mj-lt"/>
              </a:rPr>
              <a:t>-rule</a:t>
            </a:r>
          </a:p>
        </p:txBody>
      </p:sp>
      <p:cxnSp>
        <p:nvCxnSpPr>
          <p:cNvPr id="260" name="Elbow Connector 259"/>
          <p:cNvCxnSpPr/>
          <p:nvPr/>
        </p:nvCxnSpPr>
        <p:spPr>
          <a:xfrm rot="16200000" flipH="1">
            <a:off x="3572989" y="3779912"/>
            <a:ext cx="497846" cy="1828961"/>
          </a:xfrm>
          <a:prstGeom prst="bentConnector3">
            <a:avLst>
              <a:gd name="adj1" fmla="val 24348"/>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1" name="Elbow Connector 260"/>
          <p:cNvCxnSpPr/>
          <p:nvPr/>
        </p:nvCxnSpPr>
        <p:spPr>
          <a:xfrm rot="5400000">
            <a:off x="6247163" y="2927805"/>
            <a:ext cx="504742" cy="3526281"/>
          </a:xfrm>
          <a:prstGeom prst="bentConnector3">
            <a:avLst>
              <a:gd name="adj1" fmla="val 25612"/>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7" name="Rectangle 246"/>
          <p:cNvSpPr/>
          <p:nvPr/>
        </p:nvSpPr>
        <p:spPr>
          <a:xfrm>
            <a:off x="6563377" y="4847948"/>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TextBox 261"/>
          <p:cNvSpPr txBox="1"/>
          <p:nvPr/>
        </p:nvSpPr>
        <p:spPr>
          <a:xfrm>
            <a:off x="7728720" y="4961291"/>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001111</a:t>
            </a:r>
          </a:p>
        </p:txBody>
      </p:sp>
      <p:sp>
        <p:nvSpPr>
          <p:cNvPr id="263" name="TextBox 262"/>
          <p:cNvSpPr txBox="1"/>
          <p:nvPr/>
        </p:nvSpPr>
        <p:spPr>
          <a:xfrm>
            <a:off x="6689488" y="4962549"/>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L5, L7</a:t>
            </a:r>
          </a:p>
        </p:txBody>
      </p:sp>
      <p:cxnSp>
        <p:nvCxnSpPr>
          <p:cNvPr id="243" name="Elbow Connector 242"/>
          <p:cNvCxnSpPr/>
          <p:nvPr/>
        </p:nvCxnSpPr>
        <p:spPr>
          <a:xfrm rot="16200000" flipH="1">
            <a:off x="7541522" y="4217339"/>
            <a:ext cx="518628" cy="966185"/>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44" name="Elbow Connector 243"/>
          <p:cNvCxnSpPr/>
          <p:nvPr/>
        </p:nvCxnSpPr>
        <p:spPr>
          <a:xfrm rot="5400000">
            <a:off x="8481757" y="4235916"/>
            <a:ext cx="526003" cy="921657"/>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0135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8" grpId="0" animBg="1"/>
      <p:bldP spid="257" grpId="0" animBg="1"/>
      <p:bldP spid="258" grpId="0" animBg="1"/>
      <p:bldP spid="25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07" name="Rounded Rectangle 206"/>
          <p:cNvSpPr/>
          <p:nvPr/>
        </p:nvSpPr>
        <p:spPr>
          <a:xfrm>
            <a:off x="2397837" y="407664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6" name="TextBox 245"/>
          <p:cNvSpPr txBox="1"/>
          <p:nvPr/>
        </p:nvSpPr>
        <p:spPr>
          <a:xfrm>
            <a:off x="7296887" y="5554796"/>
            <a:ext cx="920445" cy="461665"/>
          </a:xfrm>
          <a:prstGeom prst="rect">
            <a:avLst/>
          </a:prstGeom>
          <a:solidFill>
            <a:schemeClr val="bg2">
              <a:lumMod val="25000"/>
            </a:schemeClr>
          </a:solidFill>
        </p:spPr>
        <p:txBody>
          <a:bodyPr wrap="none" rtlCol="0">
            <a:spAutoFit/>
          </a:bodyPr>
          <a:lstStyle/>
          <a:p>
            <a:r>
              <a:rPr lang="en-US" sz="2400" i="1" dirty="0">
                <a:solidFill>
                  <a:schemeClr val="bg1"/>
                </a:solidFill>
                <a:latin typeface="+mj-lt"/>
              </a:rPr>
              <a:t>p</a:t>
            </a:r>
            <a:r>
              <a:rPr lang="en-US" sz="2400" dirty="0">
                <a:solidFill>
                  <a:schemeClr val="bg1"/>
                </a:solidFill>
                <a:latin typeface="+mj-lt"/>
              </a:rPr>
              <a:t>-rule</a:t>
            </a:r>
          </a:p>
        </p:txBody>
      </p:sp>
      <p:sp>
        <p:nvSpPr>
          <p:cNvPr id="248" name="Rectangle 247"/>
          <p:cNvSpPr/>
          <p:nvPr/>
        </p:nvSpPr>
        <p:spPr>
          <a:xfrm>
            <a:off x="3065010" y="4840969"/>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TextBox 256"/>
          <p:cNvSpPr txBox="1"/>
          <p:nvPr/>
        </p:nvSpPr>
        <p:spPr>
          <a:xfrm>
            <a:off x="4230353" y="4954312"/>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101111</a:t>
            </a:r>
          </a:p>
        </p:txBody>
      </p:sp>
      <p:sp>
        <p:nvSpPr>
          <p:cNvPr id="258" name="TextBox 257"/>
          <p:cNvSpPr txBox="1"/>
          <p:nvPr/>
        </p:nvSpPr>
        <p:spPr>
          <a:xfrm>
            <a:off x="3191121" y="4955570"/>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L0, L6</a:t>
            </a:r>
          </a:p>
        </p:txBody>
      </p:sp>
      <p:sp>
        <p:nvSpPr>
          <p:cNvPr id="259" name="TextBox 258"/>
          <p:cNvSpPr txBox="1"/>
          <p:nvPr/>
        </p:nvSpPr>
        <p:spPr>
          <a:xfrm>
            <a:off x="3316846" y="5538794"/>
            <a:ext cx="1887568" cy="461665"/>
          </a:xfrm>
          <a:prstGeom prst="rect">
            <a:avLst/>
          </a:prstGeom>
          <a:solidFill>
            <a:schemeClr val="bg2">
              <a:lumMod val="25000"/>
            </a:schemeClr>
          </a:solidFill>
        </p:spPr>
        <p:txBody>
          <a:bodyPr wrap="none" rtlCol="0">
            <a:spAutoFit/>
          </a:bodyPr>
          <a:lstStyle/>
          <a:p>
            <a:r>
              <a:rPr lang="en-US" sz="2400" dirty="0">
                <a:solidFill>
                  <a:schemeClr val="bg1"/>
                </a:solidFill>
                <a:latin typeface="+mj-lt"/>
              </a:rPr>
              <a:t>default</a:t>
            </a:r>
            <a:r>
              <a:rPr lang="en-US" sz="2400" i="1" dirty="0">
                <a:solidFill>
                  <a:schemeClr val="bg1"/>
                </a:solidFill>
                <a:latin typeface="+mj-lt"/>
              </a:rPr>
              <a:t> p</a:t>
            </a:r>
            <a:r>
              <a:rPr lang="en-US" sz="2400" dirty="0">
                <a:solidFill>
                  <a:schemeClr val="bg1"/>
                </a:solidFill>
                <a:latin typeface="+mj-lt"/>
              </a:rPr>
              <a:t>-rule</a:t>
            </a:r>
          </a:p>
        </p:txBody>
      </p:sp>
      <p:cxnSp>
        <p:nvCxnSpPr>
          <p:cNvPr id="260" name="Elbow Connector 259"/>
          <p:cNvCxnSpPr/>
          <p:nvPr/>
        </p:nvCxnSpPr>
        <p:spPr>
          <a:xfrm rot="16200000" flipH="1">
            <a:off x="3572989" y="3779912"/>
            <a:ext cx="497846" cy="1828961"/>
          </a:xfrm>
          <a:prstGeom prst="bentConnector3">
            <a:avLst>
              <a:gd name="adj1" fmla="val 24348"/>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1" name="Elbow Connector 260"/>
          <p:cNvCxnSpPr/>
          <p:nvPr/>
        </p:nvCxnSpPr>
        <p:spPr>
          <a:xfrm rot="5400000">
            <a:off x="6247163" y="2927805"/>
            <a:ext cx="504742" cy="3526281"/>
          </a:xfrm>
          <a:prstGeom prst="bentConnector3">
            <a:avLst>
              <a:gd name="adj1" fmla="val 25612"/>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7" name="Rectangle 246"/>
          <p:cNvSpPr/>
          <p:nvPr/>
        </p:nvSpPr>
        <p:spPr>
          <a:xfrm>
            <a:off x="6563377" y="4847948"/>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TextBox 261"/>
          <p:cNvSpPr txBox="1"/>
          <p:nvPr/>
        </p:nvSpPr>
        <p:spPr>
          <a:xfrm>
            <a:off x="7728720" y="4961291"/>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001111</a:t>
            </a:r>
          </a:p>
        </p:txBody>
      </p:sp>
      <p:sp>
        <p:nvSpPr>
          <p:cNvPr id="263" name="TextBox 262"/>
          <p:cNvSpPr txBox="1"/>
          <p:nvPr/>
        </p:nvSpPr>
        <p:spPr>
          <a:xfrm>
            <a:off x="6689488" y="4962549"/>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L5, L7</a:t>
            </a:r>
          </a:p>
        </p:txBody>
      </p:sp>
      <p:cxnSp>
        <p:nvCxnSpPr>
          <p:cNvPr id="243" name="Elbow Connector 242"/>
          <p:cNvCxnSpPr/>
          <p:nvPr/>
        </p:nvCxnSpPr>
        <p:spPr>
          <a:xfrm rot="16200000" flipH="1">
            <a:off x="7541522" y="4217339"/>
            <a:ext cx="518628" cy="966185"/>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44" name="Elbow Connector 243"/>
          <p:cNvCxnSpPr/>
          <p:nvPr/>
        </p:nvCxnSpPr>
        <p:spPr>
          <a:xfrm rot="5400000">
            <a:off x="8481757" y="4235916"/>
            <a:ext cx="526003" cy="921657"/>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5" name="Title 1"/>
          <p:cNvSpPr>
            <a:spLocks noGrp="1"/>
          </p:cNvSpPr>
          <p:nvPr>
            <p:ph type="title"/>
          </p:nvPr>
        </p:nvSpPr>
        <p:spPr>
          <a:xfrm>
            <a:off x="838200" y="365125"/>
            <a:ext cx="10825302" cy="681797"/>
          </a:xfrm>
        </p:spPr>
        <p:txBody>
          <a:bodyPr>
            <a:normAutofit/>
          </a:bodyPr>
          <a:lstStyle/>
          <a:p>
            <a:r>
              <a:rPr lang="en-US" sz="4000" dirty="0">
                <a:solidFill>
                  <a:schemeClr val="accent2">
                    <a:lumMod val="75000"/>
                  </a:schemeClr>
                </a:solidFill>
              </a:rPr>
              <a:t>5. Reducing Traffic Overhead using </a:t>
            </a:r>
            <a:r>
              <a:rPr lang="en-US" sz="4000" i="1" dirty="0">
                <a:solidFill>
                  <a:schemeClr val="accent2">
                    <a:lumMod val="75000"/>
                  </a:schemeClr>
                </a:solidFill>
              </a:rPr>
              <a:t>s</a:t>
            </a:r>
            <a:r>
              <a:rPr lang="en-US" sz="4000" dirty="0">
                <a:solidFill>
                  <a:schemeClr val="accent2">
                    <a:lumMod val="75000"/>
                  </a:schemeClr>
                </a:solidFill>
              </a:rPr>
              <a:t>-Rules</a:t>
            </a:r>
          </a:p>
        </p:txBody>
      </p:sp>
      <p:sp>
        <p:nvSpPr>
          <p:cNvPr id="264" name="TextBox 263"/>
          <p:cNvSpPr txBox="1"/>
          <p:nvPr/>
        </p:nvSpPr>
        <p:spPr>
          <a:xfrm>
            <a:off x="1768368" y="5364333"/>
            <a:ext cx="1403461" cy="461665"/>
          </a:xfrm>
          <a:prstGeom prst="rect">
            <a:avLst/>
          </a:prstGeom>
          <a:solidFill>
            <a:srgbClr val="C00000"/>
          </a:solidFill>
        </p:spPr>
        <p:txBody>
          <a:bodyPr wrap="none" rtlCol="0">
            <a:spAutoFit/>
          </a:bodyPr>
          <a:lstStyle/>
          <a:p>
            <a:r>
              <a:rPr lang="en-US" sz="2400">
                <a:solidFill>
                  <a:schemeClr val="bg1"/>
                </a:solidFill>
                <a:latin typeface="+mj-lt"/>
              </a:rPr>
              <a:t>Broadcast</a:t>
            </a:r>
          </a:p>
        </p:txBody>
      </p:sp>
    </p:spTree>
    <p:extLst>
      <p:ext uri="{BB962C8B-B14F-4D97-AF65-F5344CB8AC3E}">
        <p14:creationId xmlns:p14="http://schemas.microsoft.com/office/powerpoint/2010/main" val="261260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30" name="Rectangle 229"/>
          <p:cNvSpPr/>
          <p:nvPr/>
        </p:nvSpPr>
        <p:spPr>
          <a:xfrm>
            <a:off x="6563377" y="4847948"/>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TextBox 230"/>
          <p:cNvSpPr txBox="1"/>
          <p:nvPr/>
        </p:nvSpPr>
        <p:spPr>
          <a:xfrm>
            <a:off x="7728720" y="4961291"/>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001111</a:t>
            </a:r>
          </a:p>
        </p:txBody>
      </p:sp>
      <p:cxnSp>
        <p:nvCxnSpPr>
          <p:cNvPr id="243" name="Elbow Connector 242"/>
          <p:cNvCxnSpPr/>
          <p:nvPr/>
        </p:nvCxnSpPr>
        <p:spPr>
          <a:xfrm rot="16200000" flipH="1">
            <a:off x="7541522" y="4217339"/>
            <a:ext cx="518628" cy="966185"/>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44" name="Elbow Connector 243"/>
          <p:cNvCxnSpPr/>
          <p:nvPr/>
        </p:nvCxnSpPr>
        <p:spPr>
          <a:xfrm rot="5400000">
            <a:off x="8481757" y="4235916"/>
            <a:ext cx="526003" cy="921657"/>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5" name="TextBox 244"/>
          <p:cNvSpPr txBox="1"/>
          <p:nvPr/>
        </p:nvSpPr>
        <p:spPr>
          <a:xfrm>
            <a:off x="6689488" y="4962549"/>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L5, L7</a:t>
            </a:r>
          </a:p>
        </p:txBody>
      </p:sp>
      <p:sp>
        <p:nvSpPr>
          <p:cNvPr id="246" name="TextBox 245"/>
          <p:cNvSpPr txBox="1"/>
          <p:nvPr/>
        </p:nvSpPr>
        <p:spPr>
          <a:xfrm>
            <a:off x="7296887" y="5554796"/>
            <a:ext cx="920445" cy="461665"/>
          </a:xfrm>
          <a:prstGeom prst="rect">
            <a:avLst/>
          </a:prstGeom>
          <a:solidFill>
            <a:schemeClr val="bg2">
              <a:lumMod val="25000"/>
            </a:schemeClr>
          </a:solidFill>
        </p:spPr>
        <p:txBody>
          <a:bodyPr wrap="none" rtlCol="0">
            <a:spAutoFit/>
          </a:bodyPr>
          <a:lstStyle/>
          <a:p>
            <a:r>
              <a:rPr lang="en-US" sz="2400" i="1" dirty="0">
                <a:solidFill>
                  <a:schemeClr val="bg1"/>
                </a:solidFill>
                <a:latin typeface="+mj-lt"/>
              </a:rPr>
              <a:t>p</a:t>
            </a:r>
            <a:r>
              <a:rPr lang="en-US" sz="2400" dirty="0">
                <a:solidFill>
                  <a:schemeClr val="bg1"/>
                </a:solidFill>
                <a:latin typeface="+mj-lt"/>
              </a:rPr>
              <a:t>-rule</a:t>
            </a:r>
          </a:p>
        </p:txBody>
      </p:sp>
      <p:sp>
        <p:nvSpPr>
          <p:cNvPr id="248" name="Title 1"/>
          <p:cNvSpPr>
            <a:spLocks noGrp="1"/>
          </p:cNvSpPr>
          <p:nvPr>
            <p:ph type="title"/>
          </p:nvPr>
        </p:nvSpPr>
        <p:spPr>
          <a:xfrm>
            <a:off x="838200" y="365125"/>
            <a:ext cx="10825302" cy="681797"/>
          </a:xfrm>
        </p:spPr>
        <p:txBody>
          <a:bodyPr>
            <a:normAutofit/>
          </a:bodyPr>
          <a:lstStyle/>
          <a:p>
            <a:r>
              <a:rPr lang="en-US" sz="4000" dirty="0">
                <a:solidFill>
                  <a:schemeClr val="accent2">
                    <a:lumMod val="75000"/>
                  </a:schemeClr>
                </a:solidFill>
              </a:rPr>
              <a:t>5. Reducing Traffic Overhead using </a:t>
            </a:r>
            <a:r>
              <a:rPr lang="en-US" sz="4000" i="1" dirty="0">
                <a:solidFill>
                  <a:schemeClr val="accent2">
                    <a:lumMod val="75000"/>
                  </a:schemeClr>
                </a:solidFill>
              </a:rPr>
              <a:t>s</a:t>
            </a:r>
            <a:r>
              <a:rPr lang="en-US" sz="4000" dirty="0">
                <a:solidFill>
                  <a:schemeClr val="accent2">
                    <a:lumMod val="75000"/>
                  </a:schemeClr>
                </a:solidFill>
              </a:rPr>
              <a:t>-Rules</a:t>
            </a:r>
          </a:p>
        </p:txBody>
      </p:sp>
      <p:sp>
        <p:nvSpPr>
          <p:cNvPr id="257" name="TextBox 256"/>
          <p:cNvSpPr txBox="1"/>
          <p:nvPr/>
        </p:nvSpPr>
        <p:spPr>
          <a:xfrm>
            <a:off x="3154035" y="5506322"/>
            <a:ext cx="2287870" cy="461665"/>
          </a:xfrm>
          <a:prstGeom prst="rect">
            <a:avLst/>
          </a:prstGeom>
          <a:solidFill>
            <a:srgbClr val="7030A0"/>
          </a:solidFill>
        </p:spPr>
        <p:txBody>
          <a:bodyPr wrap="none" rtlCol="0">
            <a:spAutoFit/>
          </a:bodyPr>
          <a:lstStyle/>
          <a:p>
            <a:r>
              <a:rPr lang="en-US" sz="2400" i="1" dirty="0">
                <a:solidFill>
                  <a:schemeClr val="bg1"/>
                </a:solidFill>
                <a:latin typeface="+mj-lt"/>
              </a:rPr>
              <a:t>s</a:t>
            </a:r>
            <a:r>
              <a:rPr lang="en-US" sz="2400" dirty="0">
                <a:solidFill>
                  <a:schemeClr val="bg1"/>
                </a:solidFill>
                <a:latin typeface="+mj-lt"/>
              </a:rPr>
              <a:t>-rule entry each</a:t>
            </a:r>
          </a:p>
        </p:txBody>
      </p:sp>
      <p:cxnSp>
        <p:nvCxnSpPr>
          <p:cNvPr id="258" name="Straight Arrow Connector 257"/>
          <p:cNvCxnSpPr/>
          <p:nvPr/>
        </p:nvCxnSpPr>
        <p:spPr>
          <a:xfrm flipV="1">
            <a:off x="4297970" y="3633043"/>
            <a:ext cx="3734669" cy="1873279"/>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59" name="Straight Arrow Connector 258"/>
          <p:cNvCxnSpPr/>
          <p:nvPr/>
        </p:nvCxnSpPr>
        <p:spPr>
          <a:xfrm flipH="1" flipV="1">
            <a:off x="3224041" y="3648941"/>
            <a:ext cx="1073929" cy="1857381"/>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5117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7"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Encoding a Multicast Tree in Elmo</a:t>
            </a:r>
          </a:p>
        </p:txBody>
      </p:sp>
    </p:spTree>
    <p:extLst>
      <p:ext uri="{BB962C8B-B14F-4D97-AF65-F5344CB8AC3E}">
        <p14:creationId xmlns:p14="http://schemas.microsoft.com/office/powerpoint/2010/main" val="15564463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7"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Encoding a Multicast Tree in Elmo</a:t>
            </a:r>
          </a:p>
        </p:txBody>
      </p:sp>
      <p:cxnSp>
        <p:nvCxnSpPr>
          <p:cNvPr id="259" name="Straight Connector 258"/>
          <p:cNvCxnSpPr/>
          <p:nvPr/>
        </p:nvCxnSpPr>
        <p:spPr>
          <a:xfrm flipH="1" flipV="1">
            <a:off x="2930525" y="3870557"/>
            <a:ext cx="400013" cy="945625"/>
          </a:xfrm>
          <a:prstGeom prst="line">
            <a:avLst/>
          </a:prstGeom>
          <a:ln w="28575">
            <a:solidFill>
              <a:srgbClr val="C00000"/>
            </a:solidFill>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0" name="TextBox 259"/>
          <p:cNvSpPr txBox="1"/>
          <p:nvPr/>
        </p:nvSpPr>
        <p:spPr>
          <a:xfrm>
            <a:off x="2870101" y="4754766"/>
            <a:ext cx="845103" cy="369332"/>
          </a:xfrm>
          <a:prstGeom prst="rect">
            <a:avLst/>
          </a:prstGeom>
          <a:solidFill>
            <a:schemeClr val="bg1"/>
          </a:solidFill>
          <a:ln>
            <a:solidFill>
              <a:schemeClr val="tx1"/>
            </a:solidFill>
          </a:ln>
        </p:spPr>
        <p:txBody>
          <a:bodyPr wrap="none" rtlCol="0">
            <a:spAutoFit/>
          </a:bodyPr>
          <a:lstStyle/>
          <a:p>
            <a:r>
              <a:rPr lang="en-US">
                <a:latin typeface="+mj-lt"/>
              </a:rPr>
              <a:t>Sender</a:t>
            </a:r>
          </a:p>
        </p:txBody>
      </p:sp>
      <p:sp>
        <p:nvSpPr>
          <p:cNvPr id="261" name="TextBox 260"/>
          <p:cNvSpPr txBox="1"/>
          <p:nvPr/>
        </p:nvSpPr>
        <p:spPr>
          <a:xfrm>
            <a:off x="685492" y="3445500"/>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62" name="TextBox 261"/>
          <p:cNvSpPr txBox="1"/>
          <p:nvPr/>
        </p:nvSpPr>
        <p:spPr>
          <a:xfrm>
            <a:off x="946392" y="283959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63" name="TextBox 262"/>
          <p:cNvSpPr txBox="1"/>
          <p:nvPr/>
        </p:nvSpPr>
        <p:spPr>
          <a:xfrm>
            <a:off x="10312210" y="1549173"/>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64" name="TextBox 263"/>
          <p:cNvSpPr txBox="1"/>
          <p:nvPr/>
        </p:nvSpPr>
        <p:spPr>
          <a:xfrm>
            <a:off x="9891040" y="2836229"/>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65" name="TextBox 264"/>
          <p:cNvSpPr txBox="1"/>
          <p:nvPr/>
        </p:nvSpPr>
        <p:spPr>
          <a:xfrm>
            <a:off x="11016249" y="2836229"/>
            <a:ext cx="771365" cy="400110"/>
          </a:xfrm>
          <a:prstGeom prst="rect">
            <a:avLst/>
          </a:prstGeom>
          <a:solidFill>
            <a:schemeClr val="accent2"/>
          </a:solidFill>
          <a:ln>
            <a:solidFill>
              <a:schemeClr val="accent2">
                <a:lumMod val="50000"/>
              </a:schemeClr>
            </a:solidFill>
          </a:ln>
        </p:spPr>
        <p:txBody>
          <a:bodyPr wrap="none" rtlCol="0">
            <a:spAutoFit/>
          </a:bodyPr>
          <a:lstStyle/>
          <a:p>
            <a:r>
              <a:rPr lang="en-US" sz="2000" dirty="0">
                <a:solidFill>
                  <a:schemeClr val="bg1"/>
                </a:solidFill>
                <a:latin typeface="+mj-lt"/>
              </a:rPr>
              <a:t>P0:10</a:t>
            </a:r>
          </a:p>
        </p:txBody>
      </p:sp>
      <p:sp>
        <p:nvSpPr>
          <p:cNvPr id="266" name="TextBox 265"/>
          <p:cNvSpPr txBox="1"/>
          <p:nvPr/>
        </p:nvSpPr>
        <p:spPr>
          <a:xfrm>
            <a:off x="9891040" y="3469388"/>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
        <p:nvSpPr>
          <p:cNvPr id="267" name="TextBox 266"/>
          <p:cNvSpPr txBox="1"/>
          <p:nvPr/>
        </p:nvSpPr>
        <p:spPr>
          <a:xfrm>
            <a:off x="9891040" y="3900557"/>
            <a:ext cx="1568058" cy="400110"/>
          </a:xfrm>
          <a:prstGeom prst="rect">
            <a:avLst/>
          </a:prstGeom>
          <a:solidFill>
            <a:schemeClr val="accent2"/>
          </a:solidFill>
          <a:ln>
            <a:solidFill>
              <a:schemeClr val="accent2">
                <a:lumMod val="50000"/>
              </a:schemeClr>
            </a:solidFill>
          </a:ln>
        </p:spPr>
        <p:txBody>
          <a:bodyPr wrap="none" rtlCol="0">
            <a:spAutoFit/>
          </a:bodyPr>
          <a:lstStyle/>
          <a:p>
            <a:r>
              <a:rPr lang="en-US" sz="2000" dirty="0">
                <a:solidFill>
                  <a:schemeClr val="bg1"/>
                </a:solidFill>
                <a:latin typeface="+mj-lt"/>
              </a:rPr>
              <a:t>L0,L6:101111</a:t>
            </a:r>
          </a:p>
        </p:txBody>
      </p:sp>
      <p:sp>
        <p:nvSpPr>
          <p:cNvPr id="268" name="TextBox 267"/>
          <p:cNvSpPr txBox="1"/>
          <p:nvPr/>
        </p:nvSpPr>
        <p:spPr>
          <a:xfrm>
            <a:off x="1704707" y="5301690"/>
            <a:ext cx="8821390" cy="830997"/>
          </a:xfrm>
          <a:prstGeom prst="rect">
            <a:avLst/>
          </a:prstGeom>
          <a:solidFill>
            <a:schemeClr val="bg1"/>
          </a:solidFill>
          <a:ln>
            <a:solidFill>
              <a:schemeClr val="tx1"/>
            </a:solidFill>
            <a:prstDash val="sysDash"/>
          </a:ln>
        </p:spPr>
        <p:txBody>
          <a:bodyPr wrap="square" rtlCol="0">
            <a:spAutoFit/>
          </a:bodyPr>
          <a:lstStyle/>
          <a:p>
            <a:r>
              <a:rPr lang="en-US" sz="2400" dirty="0">
                <a:latin typeface="+mj-lt"/>
              </a:rPr>
              <a:t>Parameters: </a:t>
            </a:r>
            <a:r>
              <a:rPr lang="en-US" sz="2400" b="1" u="sng" dirty="0">
                <a:latin typeface="+mj-lt"/>
              </a:rPr>
              <a:t>1 p-rule</a:t>
            </a:r>
            <a:r>
              <a:rPr lang="en-US" sz="2400" dirty="0">
                <a:latin typeface="+mj-lt"/>
              </a:rPr>
              <a:t> per downstream layer (</a:t>
            </a:r>
            <a:r>
              <a:rPr lang="en-US" sz="2400" b="1" u="sng" dirty="0">
                <a:latin typeface="+mj-lt"/>
              </a:rPr>
              <a:t>2 extra transmissions</a:t>
            </a:r>
            <a:r>
              <a:rPr lang="en-US" sz="2400" dirty="0">
                <a:latin typeface="+mj-lt"/>
              </a:rPr>
              <a:t>) and </a:t>
            </a:r>
          </a:p>
          <a:p>
            <a:r>
              <a:rPr lang="en-US" sz="2400" dirty="0">
                <a:latin typeface="+mj-lt"/>
              </a:rPr>
              <a:t>                      </a:t>
            </a:r>
            <a:r>
              <a:rPr lang="en-US" sz="2400" b="1" u="sng" dirty="0">
                <a:latin typeface="+mj-lt"/>
              </a:rPr>
              <a:t>no s-rules</a:t>
            </a:r>
            <a:endParaRPr lang="en-US" sz="2400" b="1" dirty="0">
              <a:latin typeface="+mj-lt"/>
            </a:endParaRPr>
          </a:p>
        </p:txBody>
      </p:sp>
      <p:sp>
        <p:nvSpPr>
          <p:cNvPr id="269" name="TextBox 268"/>
          <p:cNvSpPr txBox="1"/>
          <p:nvPr/>
        </p:nvSpPr>
        <p:spPr>
          <a:xfrm>
            <a:off x="10028464" y="6342315"/>
            <a:ext cx="304593" cy="282318"/>
          </a:xfrm>
          <a:prstGeom prst="rect">
            <a:avLst/>
          </a:prstGeom>
          <a:solidFill>
            <a:schemeClr val="accent2"/>
          </a:solidFill>
          <a:ln>
            <a:solidFill>
              <a:schemeClr val="accent2">
                <a:lumMod val="50000"/>
              </a:schemeClr>
            </a:solidFill>
          </a:ln>
        </p:spPr>
        <p:txBody>
          <a:bodyPr wrap="square" rtlCol="0">
            <a:spAutoFit/>
          </a:bodyPr>
          <a:lstStyle/>
          <a:p>
            <a:endParaRPr lang="en-US" sz="2000" dirty="0">
              <a:solidFill>
                <a:schemeClr val="bg1"/>
              </a:solidFill>
              <a:latin typeface="+mj-lt"/>
            </a:endParaRPr>
          </a:p>
        </p:txBody>
      </p:sp>
      <p:sp>
        <p:nvSpPr>
          <p:cNvPr id="270" name="TextBox 269"/>
          <p:cNvSpPr txBox="1"/>
          <p:nvPr/>
        </p:nvSpPr>
        <p:spPr>
          <a:xfrm>
            <a:off x="10333057" y="6298808"/>
            <a:ext cx="1484894" cy="369332"/>
          </a:xfrm>
          <a:prstGeom prst="rect">
            <a:avLst/>
          </a:prstGeom>
          <a:noFill/>
        </p:spPr>
        <p:txBody>
          <a:bodyPr wrap="none" rtlCol="0">
            <a:spAutoFit/>
          </a:bodyPr>
          <a:lstStyle/>
          <a:p>
            <a:r>
              <a:rPr lang="en-US" dirty="0">
                <a:latin typeface="+mj-lt"/>
              </a:rPr>
              <a:t>Default </a:t>
            </a:r>
            <a:r>
              <a:rPr lang="en-US" i="1" dirty="0">
                <a:latin typeface="+mj-lt"/>
              </a:rPr>
              <a:t>p</a:t>
            </a:r>
            <a:r>
              <a:rPr lang="en-US" dirty="0">
                <a:latin typeface="+mj-lt"/>
              </a:rPr>
              <a:t>-rule</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Tree>
    <p:extLst>
      <p:ext uri="{BB962C8B-B14F-4D97-AF65-F5344CB8AC3E}">
        <p14:creationId xmlns:p14="http://schemas.microsoft.com/office/powerpoint/2010/main" val="1398065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6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7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6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262" grpId="0" animBg="1"/>
      <p:bldP spid="263" grpId="0" animBg="1"/>
      <p:bldP spid="264" grpId="0" animBg="1"/>
      <p:bldP spid="265" grpId="0" animBg="1"/>
      <p:bldP spid="266" grpId="0" animBg="1"/>
      <p:bldP spid="267" grpId="0" animBg="1"/>
      <p:bldP spid="268" grpId="0" animBg="1"/>
      <p:bldP spid="269" grpId="0" animBg="1"/>
      <p:bldP spid="27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7"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Encoding a Multicast Tree in Elmo</a:t>
            </a:r>
          </a:p>
        </p:txBody>
      </p:sp>
      <p:cxnSp>
        <p:nvCxnSpPr>
          <p:cNvPr id="259" name="Straight Connector 258"/>
          <p:cNvCxnSpPr/>
          <p:nvPr/>
        </p:nvCxnSpPr>
        <p:spPr>
          <a:xfrm flipH="1" flipV="1">
            <a:off x="2930525" y="3870557"/>
            <a:ext cx="400013" cy="945625"/>
          </a:xfrm>
          <a:prstGeom prst="line">
            <a:avLst/>
          </a:prstGeom>
          <a:ln w="28575">
            <a:solidFill>
              <a:srgbClr val="C00000"/>
            </a:solidFill>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0" name="TextBox 259"/>
          <p:cNvSpPr txBox="1"/>
          <p:nvPr/>
        </p:nvSpPr>
        <p:spPr>
          <a:xfrm>
            <a:off x="2870101" y="4754766"/>
            <a:ext cx="845103" cy="369332"/>
          </a:xfrm>
          <a:prstGeom prst="rect">
            <a:avLst/>
          </a:prstGeom>
          <a:solidFill>
            <a:schemeClr val="bg1"/>
          </a:solidFill>
          <a:ln>
            <a:solidFill>
              <a:schemeClr val="tx1"/>
            </a:solidFill>
          </a:ln>
        </p:spPr>
        <p:txBody>
          <a:bodyPr wrap="none" rtlCol="0">
            <a:spAutoFit/>
          </a:bodyPr>
          <a:lstStyle/>
          <a:p>
            <a:r>
              <a:rPr lang="en-US">
                <a:latin typeface="+mj-lt"/>
              </a:rPr>
              <a:t>Sender</a:t>
            </a:r>
          </a:p>
        </p:txBody>
      </p:sp>
      <p:sp>
        <p:nvSpPr>
          <p:cNvPr id="261" name="TextBox 260"/>
          <p:cNvSpPr txBox="1"/>
          <p:nvPr/>
        </p:nvSpPr>
        <p:spPr>
          <a:xfrm>
            <a:off x="685492" y="3445500"/>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62" name="TextBox 261"/>
          <p:cNvSpPr txBox="1"/>
          <p:nvPr/>
        </p:nvSpPr>
        <p:spPr>
          <a:xfrm>
            <a:off x="946392" y="283959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63" name="TextBox 262"/>
          <p:cNvSpPr txBox="1"/>
          <p:nvPr/>
        </p:nvSpPr>
        <p:spPr>
          <a:xfrm>
            <a:off x="10312210" y="1549173"/>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64" name="TextBox 263"/>
          <p:cNvSpPr txBox="1"/>
          <p:nvPr/>
        </p:nvSpPr>
        <p:spPr>
          <a:xfrm>
            <a:off x="9891040" y="2836229"/>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65" name="TextBox 264"/>
          <p:cNvSpPr txBox="1"/>
          <p:nvPr/>
        </p:nvSpPr>
        <p:spPr>
          <a:xfrm>
            <a:off x="11016249" y="2836229"/>
            <a:ext cx="771365" cy="400110"/>
          </a:xfrm>
          <a:prstGeom prst="rect">
            <a:avLst/>
          </a:prstGeom>
          <a:solidFill>
            <a:schemeClr val="accent2"/>
          </a:solidFill>
          <a:ln>
            <a:solidFill>
              <a:schemeClr val="accent2">
                <a:lumMod val="50000"/>
              </a:schemeClr>
            </a:solidFill>
          </a:ln>
        </p:spPr>
        <p:txBody>
          <a:bodyPr wrap="none" rtlCol="0">
            <a:spAutoFit/>
          </a:bodyPr>
          <a:lstStyle/>
          <a:p>
            <a:r>
              <a:rPr lang="en-US" sz="2000" dirty="0">
                <a:solidFill>
                  <a:schemeClr val="bg1"/>
                </a:solidFill>
                <a:latin typeface="+mj-lt"/>
              </a:rPr>
              <a:t>P0:10</a:t>
            </a:r>
          </a:p>
        </p:txBody>
      </p:sp>
      <p:sp>
        <p:nvSpPr>
          <p:cNvPr id="266" name="TextBox 265"/>
          <p:cNvSpPr txBox="1"/>
          <p:nvPr/>
        </p:nvSpPr>
        <p:spPr>
          <a:xfrm>
            <a:off x="9891040" y="3469388"/>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
        <p:nvSpPr>
          <p:cNvPr id="267" name="TextBox 266"/>
          <p:cNvSpPr txBox="1"/>
          <p:nvPr/>
        </p:nvSpPr>
        <p:spPr>
          <a:xfrm>
            <a:off x="9891040" y="3900557"/>
            <a:ext cx="1568058" cy="400110"/>
          </a:xfrm>
          <a:prstGeom prst="rect">
            <a:avLst/>
          </a:prstGeom>
          <a:solidFill>
            <a:schemeClr val="accent2"/>
          </a:solidFill>
          <a:ln>
            <a:solidFill>
              <a:schemeClr val="accent2">
                <a:lumMod val="50000"/>
              </a:schemeClr>
            </a:solidFill>
          </a:ln>
        </p:spPr>
        <p:txBody>
          <a:bodyPr wrap="none" rtlCol="0">
            <a:spAutoFit/>
          </a:bodyPr>
          <a:lstStyle/>
          <a:p>
            <a:r>
              <a:rPr lang="en-US" sz="2000" dirty="0">
                <a:solidFill>
                  <a:schemeClr val="bg1"/>
                </a:solidFill>
                <a:latin typeface="+mj-lt"/>
              </a:rPr>
              <a:t>L0,L6:101111</a:t>
            </a:r>
          </a:p>
        </p:txBody>
      </p:sp>
      <p:sp>
        <p:nvSpPr>
          <p:cNvPr id="268" name="TextBox 267"/>
          <p:cNvSpPr txBox="1"/>
          <p:nvPr/>
        </p:nvSpPr>
        <p:spPr>
          <a:xfrm>
            <a:off x="1704707" y="5301690"/>
            <a:ext cx="8821390" cy="830997"/>
          </a:xfrm>
          <a:prstGeom prst="rect">
            <a:avLst/>
          </a:prstGeom>
          <a:solidFill>
            <a:schemeClr val="bg1"/>
          </a:solidFill>
          <a:ln>
            <a:solidFill>
              <a:schemeClr val="tx1"/>
            </a:solidFill>
            <a:prstDash val="sysDash"/>
          </a:ln>
        </p:spPr>
        <p:txBody>
          <a:bodyPr wrap="square" rtlCol="0">
            <a:spAutoFit/>
          </a:bodyPr>
          <a:lstStyle/>
          <a:p>
            <a:r>
              <a:rPr lang="en-US" sz="2400" dirty="0">
                <a:latin typeface="+mj-lt"/>
              </a:rPr>
              <a:t>Parameters: </a:t>
            </a:r>
            <a:r>
              <a:rPr lang="en-US" sz="2400" b="1" u="sng" dirty="0">
                <a:latin typeface="+mj-lt"/>
              </a:rPr>
              <a:t>1 p-rule</a:t>
            </a:r>
            <a:r>
              <a:rPr lang="en-US" sz="2400" dirty="0">
                <a:latin typeface="+mj-lt"/>
              </a:rPr>
              <a:t> per downstream layer (</a:t>
            </a:r>
            <a:r>
              <a:rPr lang="en-US" sz="2400" b="1" u="sng" dirty="0">
                <a:latin typeface="+mj-lt"/>
              </a:rPr>
              <a:t>2 extra transmissions</a:t>
            </a:r>
            <a:r>
              <a:rPr lang="en-US" sz="2400" dirty="0">
                <a:latin typeface="+mj-lt"/>
              </a:rPr>
              <a:t>) and </a:t>
            </a:r>
          </a:p>
          <a:p>
            <a:r>
              <a:rPr lang="en-US" sz="2400" dirty="0">
                <a:latin typeface="+mj-lt"/>
              </a:rPr>
              <a:t>                      </a:t>
            </a:r>
            <a:r>
              <a:rPr lang="en-US" sz="2400" b="1" u="sng" dirty="0">
                <a:latin typeface="+mj-lt"/>
              </a:rPr>
              <a:t>1 s-rule</a:t>
            </a:r>
            <a:r>
              <a:rPr lang="en-US" sz="2400" dirty="0">
                <a:latin typeface="+mj-lt"/>
              </a:rPr>
              <a:t> per switch</a:t>
            </a:r>
          </a:p>
        </p:txBody>
      </p:sp>
      <p:sp>
        <p:nvSpPr>
          <p:cNvPr id="269" name="TextBox 268"/>
          <p:cNvSpPr txBox="1"/>
          <p:nvPr/>
        </p:nvSpPr>
        <p:spPr>
          <a:xfrm>
            <a:off x="10028464" y="6342315"/>
            <a:ext cx="304593" cy="282318"/>
          </a:xfrm>
          <a:prstGeom prst="rect">
            <a:avLst/>
          </a:prstGeom>
          <a:solidFill>
            <a:schemeClr val="accent2"/>
          </a:solidFill>
          <a:ln>
            <a:solidFill>
              <a:schemeClr val="accent2">
                <a:lumMod val="50000"/>
              </a:schemeClr>
            </a:solidFill>
          </a:ln>
        </p:spPr>
        <p:txBody>
          <a:bodyPr wrap="square" rtlCol="0">
            <a:spAutoFit/>
          </a:bodyPr>
          <a:lstStyle/>
          <a:p>
            <a:endParaRPr lang="en-US" sz="2000" dirty="0">
              <a:solidFill>
                <a:schemeClr val="bg1"/>
              </a:solidFill>
              <a:latin typeface="+mj-lt"/>
            </a:endParaRPr>
          </a:p>
        </p:txBody>
      </p:sp>
      <p:sp>
        <p:nvSpPr>
          <p:cNvPr id="270" name="TextBox 269"/>
          <p:cNvSpPr txBox="1"/>
          <p:nvPr/>
        </p:nvSpPr>
        <p:spPr>
          <a:xfrm>
            <a:off x="10333057" y="6298808"/>
            <a:ext cx="1484894" cy="369332"/>
          </a:xfrm>
          <a:prstGeom prst="rect">
            <a:avLst/>
          </a:prstGeom>
          <a:noFill/>
        </p:spPr>
        <p:txBody>
          <a:bodyPr wrap="none" rtlCol="0">
            <a:spAutoFit/>
          </a:bodyPr>
          <a:lstStyle/>
          <a:p>
            <a:r>
              <a:rPr lang="en-US" dirty="0">
                <a:latin typeface="+mj-lt"/>
              </a:rPr>
              <a:t>Default </a:t>
            </a:r>
            <a:r>
              <a:rPr lang="en-US" i="1" dirty="0">
                <a:latin typeface="+mj-lt"/>
              </a:rPr>
              <a:t>p</a:t>
            </a:r>
            <a:r>
              <a:rPr lang="en-US" dirty="0">
                <a:latin typeface="+mj-lt"/>
              </a:rPr>
              <a:t>-rule</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Tree>
    <p:extLst>
      <p:ext uri="{BB962C8B-B14F-4D97-AF65-F5344CB8AC3E}">
        <p14:creationId xmlns:p14="http://schemas.microsoft.com/office/powerpoint/2010/main" val="3805950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7"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Encoding a Multicast Tree in Elmo</a:t>
            </a:r>
          </a:p>
        </p:txBody>
      </p:sp>
      <p:cxnSp>
        <p:nvCxnSpPr>
          <p:cNvPr id="259" name="Straight Connector 258"/>
          <p:cNvCxnSpPr/>
          <p:nvPr/>
        </p:nvCxnSpPr>
        <p:spPr>
          <a:xfrm flipH="1" flipV="1">
            <a:off x="2930525" y="3870557"/>
            <a:ext cx="400013" cy="945625"/>
          </a:xfrm>
          <a:prstGeom prst="line">
            <a:avLst/>
          </a:prstGeom>
          <a:ln w="28575">
            <a:solidFill>
              <a:srgbClr val="C00000"/>
            </a:solidFill>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0" name="TextBox 259"/>
          <p:cNvSpPr txBox="1"/>
          <p:nvPr/>
        </p:nvSpPr>
        <p:spPr>
          <a:xfrm>
            <a:off x="2870101" y="4754766"/>
            <a:ext cx="845103" cy="369332"/>
          </a:xfrm>
          <a:prstGeom prst="rect">
            <a:avLst/>
          </a:prstGeom>
          <a:solidFill>
            <a:schemeClr val="bg1"/>
          </a:solidFill>
          <a:ln>
            <a:solidFill>
              <a:schemeClr val="tx1"/>
            </a:solidFill>
          </a:ln>
        </p:spPr>
        <p:txBody>
          <a:bodyPr wrap="none" rtlCol="0">
            <a:spAutoFit/>
          </a:bodyPr>
          <a:lstStyle/>
          <a:p>
            <a:r>
              <a:rPr lang="en-US">
                <a:latin typeface="+mj-lt"/>
              </a:rPr>
              <a:t>Sender</a:t>
            </a:r>
          </a:p>
        </p:txBody>
      </p:sp>
      <p:sp>
        <p:nvSpPr>
          <p:cNvPr id="261" name="TextBox 260"/>
          <p:cNvSpPr txBox="1"/>
          <p:nvPr/>
        </p:nvSpPr>
        <p:spPr>
          <a:xfrm>
            <a:off x="685492" y="3445500"/>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62" name="TextBox 261"/>
          <p:cNvSpPr txBox="1"/>
          <p:nvPr/>
        </p:nvSpPr>
        <p:spPr>
          <a:xfrm>
            <a:off x="946392" y="283959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63" name="TextBox 262"/>
          <p:cNvSpPr txBox="1"/>
          <p:nvPr/>
        </p:nvSpPr>
        <p:spPr>
          <a:xfrm>
            <a:off x="10312210" y="1549173"/>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64" name="TextBox 263"/>
          <p:cNvSpPr txBox="1"/>
          <p:nvPr/>
        </p:nvSpPr>
        <p:spPr>
          <a:xfrm>
            <a:off x="9891040" y="2836229"/>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66" name="TextBox 265"/>
          <p:cNvSpPr txBox="1"/>
          <p:nvPr/>
        </p:nvSpPr>
        <p:spPr>
          <a:xfrm>
            <a:off x="9891040" y="3469388"/>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
        <p:nvSpPr>
          <p:cNvPr id="268" name="TextBox 267"/>
          <p:cNvSpPr txBox="1"/>
          <p:nvPr/>
        </p:nvSpPr>
        <p:spPr>
          <a:xfrm>
            <a:off x="1704707" y="5301690"/>
            <a:ext cx="8821390" cy="830997"/>
          </a:xfrm>
          <a:prstGeom prst="rect">
            <a:avLst/>
          </a:prstGeom>
          <a:solidFill>
            <a:schemeClr val="bg1"/>
          </a:solidFill>
          <a:ln>
            <a:solidFill>
              <a:schemeClr val="tx1"/>
            </a:solidFill>
            <a:prstDash val="sysDash"/>
          </a:ln>
        </p:spPr>
        <p:txBody>
          <a:bodyPr wrap="square" rtlCol="0">
            <a:spAutoFit/>
          </a:bodyPr>
          <a:lstStyle/>
          <a:p>
            <a:r>
              <a:rPr lang="en-US" sz="2400" dirty="0">
                <a:latin typeface="+mj-lt"/>
              </a:rPr>
              <a:t>Parameters: </a:t>
            </a:r>
            <a:r>
              <a:rPr lang="en-US" sz="2400" b="1" u="sng" dirty="0">
                <a:latin typeface="+mj-lt"/>
              </a:rPr>
              <a:t>1 p-rule</a:t>
            </a:r>
            <a:r>
              <a:rPr lang="en-US" sz="2400" dirty="0">
                <a:latin typeface="+mj-lt"/>
              </a:rPr>
              <a:t> per downstream layer (</a:t>
            </a:r>
            <a:r>
              <a:rPr lang="en-US" sz="2400" b="1" u="sng" dirty="0">
                <a:latin typeface="+mj-lt"/>
              </a:rPr>
              <a:t>2 extra transmissions</a:t>
            </a:r>
            <a:r>
              <a:rPr lang="en-US" sz="2400" dirty="0">
                <a:latin typeface="+mj-lt"/>
              </a:rPr>
              <a:t>) and </a:t>
            </a:r>
          </a:p>
          <a:p>
            <a:r>
              <a:rPr lang="en-US" sz="2400" dirty="0">
                <a:latin typeface="+mj-lt"/>
              </a:rPr>
              <a:t>                      </a:t>
            </a:r>
            <a:r>
              <a:rPr lang="en-US" sz="2400" b="1" u="sng" dirty="0">
                <a:latin typeface="+mj-lt"/>
              </a:rPr>
              <a:t>1 s-rule</a:t>
            </a:r>
            <a:r>
              <a:rPr lang="en-US" sz="2400" dirty="0">
                <a:latin typeface="+mj-lt"/>
              </a:rPr>
              <a:t> per switch</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43" name="TextBox 242"/>
          <p:cNvSpPr txBox="1"/>
          <p:nvPr/>
        </p:nvSpPr>
        <p:spPr>
          <a:xfrm>
            <a:off x="3971684" y="4743089"/>
            <a:ext cx="2287870" cy="461665"/>
          </a:xfrm>
          <a:prstGeom prst="rect">
            <a:avLst/>
          </a:prstGeom>
          <a:solidFill>
            <a:srgbClr val="7030A0"/>
          </a:solidFill>
        </p:spPr>
        <p:txBody>
          <a:bodyPr wrap="none" rtlCol="0">
            <a:spAutoFit/>
          </a:bodyPr>
          <a:lstStyle/>
          <a:p>
            <a:r>
              <a:rPr lang="en-US" sz="2400" i="1" dirty="0">
                <a:solidFill>
                  <a:schemeClr val="bg1"/>
                </a:solidFill>
                <a:latin typeface="+mj-lt"/>
              </a:rPr>
              <a:t>s</a:t>
            </a:r>
            <a:r>
              <a:rPr lang="en-US" sz="2400" dirty="0">
                <a:solidFill>
                  <a:schemeClr val="bg1"/>
                </a:solidFill>
                <a:latin typeface="+mj-lt"/>
              </a:rPr>
              <a:t>-rule entry each</a:t>
            </a:r>
          </a:p>
        </p:txBody>
      </p:sp>
      <p:cxnSp>
        <p:nvCxnSpPr>
          <p:cNvPr id="244" name="Straight Arrow Connector 243"/>
          <p:cNvCxnSpPr/>
          <p:nvPr/>
        </p:nvCxnSpPr>
        <p:spPr>
          <a:xfrm flipH="1" flipV="1">
            <a:off x="3224041" y="3648941"/>
            <a:ext cx="1891578" cy="1094148"/>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45" name="Straight Arrow Connector 244"/>
          <p:cNvCxnSpPr/>
          <p:nvPr/>
        </p:nvCxnSpPr>
        <p:spPr>
          <a:xfrm flipV="1">
            <a:off x="5115619" y="3633043"/>
            <a:ext cx="2917020" cy="1110046"/>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46" name="Straight Arrow Connector 245"/>
          <p:cNvCxnSpPr/>
          <p:nvPr/>
        </p:nvCxnSpPr>
        <p:spPr>
          <a:xfrm flipH="1" flipV="1">
            <a:off x="4084104" y="3023990"/>
            <a:ext cx="1031515" cy="1719099"/>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26578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47" name="Straight Connector 44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a:t>
            </a:r>
          </a:p>
        </p:txBody>
      </p:sp>
      <p:cxnSp>
        <p:nvCxnSpPr>
          <p:cNvPr id="448" name="Straight Connector 447"/>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71" name="Rounded Rectangle 470"/>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9" name="Rounded Rectangle 668"/>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0" name="Rounded Rectangle 669"/>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1" name="Rounded Rectangle 67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0" name="Rounded Rectangle 679"/>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1" name="Rounded Rectangle 680"/>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83" name="Straight Connector 682"/>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6" name="Straight Connector 685"/>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7" name="Straight Connector 686"/>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8" name="Straight Connector 687"/>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89" name="Rounded Rectangle 688"/>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0" name="Rounded Rectangle 689"/>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Rounded Rectangle 690"/>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Rounded Rectangle 691"/>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3" name="Rounded Rectangle 692"/>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4" name="Rounded Rectangle 693"/>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96" name="Straight Connector 695"/>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7" name="Straight Connector 696"/>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8" name="Straight Connector 697"/>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9" name="Straight Connector 698"/>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0" name="Straight Connector 699"/>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1" name="Straight Connector 700"/>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02" name="Rounded Rectangle 701"/>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Rounded Rectangle 702"/>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Rounded Rectangle 703"/>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Rounded Rectangle 704"/>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Rounded Rectangle 705"/>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Rounded Rectangle 706"/>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709" name="Straight Connector 708"/>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2" name="Straight Connector 711"/>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3" name="Straight Connector 712"/>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4" name="Straight Connector 713"/>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15" name="Rounded Rectangle 714"/>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 name="Rounded Rectangle 715"/>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 name="Rounded Rectangle 716"/>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 name="Rounded Rectangle 717"/>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 name="Rounded Rectangle 718"/>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Rounded Rectangle 719"/>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1" name="Straight Connector 720"/>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2" name="Straight Connector 72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3" name="Straight Connector 72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24" name="Rounded Rectangle 723"/>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5" name="TextBox 724"/>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6" name="Rounded Rectangle 725"/>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TextBox 726"/>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8" name="Rounded Rectangle 727"/>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TextBox 728"/>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730" name="Rounded Rectangle 729"/>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1" name="TextBox 730"/>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2" name="Rounded Rectangle 731"/>
          <p:cNvSpPr/>
          <p:nvPr/>
        </p:nvSpPr>
        <p:spPr>
          <a:xfrm>
            <a:off x="2330976" y="4096300"/>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3" name="Rounded Rectangle 732"/>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4" name="Rounded Rectangle 7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5" name="Rounded Rectangle 734"/>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6" name="Rounded Rectangle 735"/>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7" name="Rounded Rectangle 736"/>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3" name="Picture 742"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5" name="Picture 74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46" name="Rounded Rectangle 745"/>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7" name="Straight Connector 746"/>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55" name="Rounded Rectangle 754"/>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6" name="Straight Connector 755"/>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7" name="Straight Connector 756"/>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8" name="Straight Connector 757"/>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9" name="Straight Connector 758"/>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64" name="Rounded Rectangle 76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5" name="Straight Connector 764"/>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6" name="Straight Connector 765"/>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67" name="Straight Connector 76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8" name="Straight Connector 767"/>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76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73" name="Rounded Rectangle 77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4" name="Straight Connector 773"/>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1" name="Straight Connector 780"/>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2" name="Straight Connector 78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3" name="Straight Connector 78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4" name="Straight Connector 78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5" name="Straight Connector 78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6" name="Straight Connector 785"/>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7" name="Straight Connector 786"/>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8" name="Straight Connector 787"/>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9" name="Straight Connector 788"/>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0" name="Straight Connector 789"/>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9" name="Straight Connector 79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0" name="Straight Connector 79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1" name="Straight Connector 80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2" name="Straight Connector 80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3" name="Straight Connector 80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4" name="Straight Connector 80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5" name="Straight Connector 80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6" name="Straight Connector 80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7" name="Straight Connector 80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7" name="Straight Connector 816"/>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0" name="Straight Connector 819"/>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1" name="Straight Connector 820"/>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2" name="Straight Connector 821"/>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4" name="Straight Connector 823"/>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6" name="Straight Connector 825"/>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5" name="Straight Connector 834"/>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6" name="Straight Connector 835"/>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7" name="Straight Connector 836"/>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83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3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0" name="Picture 849"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5" name="Picture 85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7" name="Picture 85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858" name="TextBox 857"/>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859" name="TextBox 858"/>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860" name="TextBox 859"/>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861" name="TextBox 860"/>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862" name="TextBox 861"/>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863" name="TextBox 862"/>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864" name="TextBox 863"/>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865" name="TextBox 864"/>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866" name="TextBox 865"/>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867" name="TextBox 866"/>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868" name="TextBox 867"/>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869" name="TextBox 868"/>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870" name="TextBox 869"/>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871" name="TextBox 870"/>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872" name="TextBox 871"/>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873" name="TextBox 872"/>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874" name="TextBox 873"/>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875" name="TextBox 874"/>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876" name="TextBox 875"/>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877" name="TextBox 876"/>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886" name="TextBox 885"/>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887" name="TextBox 886"/>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888" name="TextBox 887"/>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889" name="TextBox 888"/>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37" name="TextBox 236"/>
          <p:cNvSpPr txBox="1"/>
          <p:nvPr/>
        </p:nvSpPr>
        <p:spPr>
          <a:xfrm>
            <a:off x="3971684" y="4743089"/>
            <a:ext cx="2287870" cy="461665"/>
          </a:xfrm>
          <a:prstGeom prst="rect">
            <a:avLst/>
          </a:prstGeom>
          <a:solidFill>
            <a:srgbClr val="7030A0"/>
          </a:solidFill>
        </p:spPr>
        <p:txBody>
          <a:bodyPr wrap="none" rtlCol="0">
            <a:spAutoFit/>
          </a:bodyPr>
          <a:lstStyle/>
          <a:p>
            <a:r>
              <a:rPr lang="en-US" sz="2400" i="1" dirty="0">
                <a:solidFill>
                  <a:schemeClr val="bg1"/>
                </a:solidFill>
                <a:latin typeface="+mj-lt"/>
              </a:rPr>
              <a:t>s</a:t>
            </a:r>
            <a:r>
              <a:rPr lang="en-US" sz="2400" dirty="0">
                <a:solidFill>
                  <a:schemeClr val="bg1"/>
                </a:solidFill>
                <a:latin typeface="+mj-lt"/>
              </a:rPr>
              <a:t>-rule entry each</a:t>
            </a:r>
          </a:p>
        </p:txBody>
      </p:sp>
      <p:cxnSp>
        <p:nvCxnSpPr>
          <p:cNvPr id="238" name="Straight Arrow Connector 237"/>
          <p:cNvCxnSpPr/>
          <p:nvPr/>
        </p:nvCxnSpPr>
        <p:spPr>
          <a:xfrm flipH="1" flipV="1">
            <a:off x="3224041" y="3648941"/>
            <a:ext cx="1891578" cy="1094148"/>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39" name="Straight Arrow Connector 238"/>
          <p:cNvCxnSpPr/>
          <p:nvPr/>
        </p:nvCxnSpPr>
        <p:spPr>
          <a:xfrm flipV="1">
            <a:off x="5115619" y="3633043"/>
            <a:ext cx="2917020" cy="1110046"/>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40" name="Straight Arrow Connector 239"/>
          <p:cNvCxnSpPr/>
          <p:nvPr/>
        </p:nvCxnSpPr>
        <p:spPr>
          <a:xfrm flipH="1" flipV="1">
            <a:off x="4084104" y="3023990"/>
            <a:ext cx="1031515" cy="1719099"/>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sp>
        <p:nvSpPr>
          <p:cNvPr id="236" name="Oval 235"/>
          <p:cNvSpPr/>
          <p:nvPr/>
        </p:nvSpPr>
        <p:spPr>
          <a:xfrm>
            <a:off x="7368983" y="414359"/>
            <a:ext cx="3071991" cy="632563"/>
          </a:xfrm>
          <a:prstGeom prst="ellipse">
            <a:avLst/>
          </a:prstGeom>
          <a:solidFill>
            <a:schemeClr val="tx1">
              <a:lumMod val="50000"/>
              <a:lumOff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Controller</a:t>
            </a:r>
          </a:p>
        </p:txBody>
      </p:sp>
      <p:sp>
        <p:nvSpPr>
          <p:cNvPr id="241" name="TextBox 240"/>
          <p:cNvSpPr txBox="1"/>
          <p:nvPr/>
        </p:nvSpPr>
        <p:spPr>
          <a:xfrm>
            <a:off x="7709801" y="146402"/>
            <a:ext cx="2375522" cy="369332"/>
          </a:xfrm>
          <a:prstGeom prst="rect">
            <a:avLst/>
          </a:prstGeom>
          <a:solidFill>
            <a:schemeClr val="bg1">
              <a:lumMod val="85000"/>
            </a:schemeClr>
          </a:solidFill>
        </p:spPr>
        <p:txBody>
          <a:bodyPr wrap="none" rtlCol="0">
            <a:spAutoFit/>
          </a:bodyPr>
          <a:lstStyle/>
          <a:p>
            <a:r>
              <a:rPr lang="en-US" i="1" dirty="0">
                <a:latin typeface="+mj-lt"/>
              </a:rPr>
              <a:t>Computes the encoding</a:t>
            </a:r>
          </a:p>
        </p:txBody>
      </p:sp>
      <p:sp>
        <p:nvSpPr>
          <p:cNvPr id="3" name="Rectangle 2"/>
          <p:cNvSpPr/>
          <p:nvPr/>
        </p:nvSpPr>
        <p:spPr>
          <a:xfrm>
            <a:off x="2038090" y="5755067"/>
            <a:ext cx="5765382" cy="557628"/>
          </a:xfrm>
          <a:prstGeom prst="rect">
            <a:avLst/>
          </a:prstGeom>
          <a:solidFill>
            <a:schemeClr val="accent6">
              <a:lumMod val="40000"/>
              <a:lumOff val="60000"/>
            </a:schemeClr>
          </a:solid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TextBox 228"/>
          <p:cNvSpPr txBox="1"/>
          <p:nvPr/>
        </p:nvSpPr>
        <p:spPr>
          <a:xfrm>
            <a:off x="10312210" y="1549173"/>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30" name="TextBox 229"/>
          <p:cNvSpPr txBox="1"/>
          <p:nvPr/>
        </p:nvSpPr>
        <p:spPr>
          <a:xfrm>
            <a:off x="9891040" y="2836229"/>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32" name="TextBox 231"/>
          <p:cNvSpPr txBox="1"/>
          <p:nvPr/>
        </p:nvSpPr>
        <p:spPr>
          <a:xfrm>
            <a:off x="9891040" y="3469388"/>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
        <p:nvSpPr>
          <p:cNvPr id="227" name="TextBox 226"/>
          <p:cNvSpPr txBox="1"/>
          <p:nvPr/>
        </p:nvSpPr>
        <p:spPr>
          <a:xfrm>
            <a:off x="685492" y="3445500"/>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28" name="TextBox 227"/>
          <p:cNvSpPr txBox="1"/>
          <p:nvPr/>
        </p:nvSpPr>
        <p:spPr>
          <a:xfrm>
            <a:off x="946392" y="283959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4" name="TextBox 3"/>
          <p:cNvSpPr txBox="1"/>
          <p:nvPr/>
        </p:nvSpPr>
        <p:spPr>
          <a:xfrm>
            <a:off x="4159875" y="6321691"/>
            <a:ext cx="1513556" cy="400110"/>
          </a:xfrm>
          <a:prstGeom prst="rect">
            <a:avLst/>
          </a:prstGeom>
          <a:noFill/>
        </p:spPr>
        <p:txBody>
          <a:bodyPr wrap="none" rtlCol="0">
            <a:spAutoFit/>
          </a:bodyPr>
          <a:lstStyle/>
          <a:p>
            <a:r>
              <a:rPr lang="en-US" sz="2000" b="1" u="sng" dirty="0">
                <a:latin typeface="+mj-lt"/>
              </a:rPr>
              <a:t>Elmo Header</a:t>
            </a:r>
          </a:p>
        </p:txBody>
      </p:sp>
    </p:spTree>
    <p:extLst>
      <p:ext uri="{BB962C8B-B14F-4D97-AF65-F5344CB8AC3E}">
        <p14:creationId xmlns:p14="http://schemas.microsoft.com/office/powerpoint/2010/main" val="29120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4.16667E-6 4.07407E-6 L 0.11888 0.34861 " pathEditMode="relative" rAng="0" ptsTypes="AA">
                                      <p:cBhvr>
                                        <p:cTn id="10" dur="500" fill="hold"/>
                                        <p:tgtEl>
                                          <p:spTgt spid="227"/>
                                        </p:tgtEl>
                                        <p:attrNameLst>
                                          <p:attrName>ppt_x</p:attrName>
                                          <p:attrName>ppt_y</p:attrName>
                                        </p:attrNameLst>
                                      </p:cBhvr>
                                      <p:rCtr x="5977" y="17384"/>
                                    </p:animMotion>
                                  </p:childTnLst>
                                </p:cTn>
                              </p:par>
                              <p:par>
                                <p:cTn id="11" presetID="0" presetClass="path" presetSubtype="0" accel="50000" decel="50000" fill="hold" grpId="0" nodeType="withEffect">
                                  <p:stCondLst>
                                    <p:cond delay="0"/>
                                  </p:stCondLst>
                                  <p:childTnLst>
                                    <p:animMotion origin="layout" path="M -6.25E-7 2.22222E-6 L 0.20078 0.43611 " pathEditMode="relative" rAng="0" ptsTypes="AA">
                                      <p:cBhvr>
                                        <p:cTn id="12" dur="500" fill="hold"/>
                                        <p:tgtEl>
                                          <p:spTgt spid="228"/>
                                        </p:tgtEl>
                                        <p:attrNameLst>
                                          <p:attrName>ppt_x</p:attrName>
                                          <p:attrName>ppt_y</p:attrName>
                                        </p:attrNameLst>
                                      </p:cBhvr>
                                      <p:rCtr x="9922" y="21944"/>
                                    </p:animMotion>
                                  </p:childTnLst>
                                </p:cTn>
                              </p:par>
                              <p:par>
                                <p:cTn id="13" presetID="0" presetClass="path" presetSubtype="0" accel="50000" decel="50000" fill="hold" grpId="0" nodeType="withEffect">
                                  <p:stCondLst>
                                    <p:cond delay="0"/>
                                  </p:stCondLst>
                                  <p:childTnLst>
                                    <p:animMotion origin="layout" path="M -3.125E-6 3.7037E-7 L -0.50612 0.62431 " pathEditMode="relative" rAng="0" ptsTypes="AA">
                                      <p:cBhvr>
                                        <p:cTn id="14" dur="500" fill="hold"/>
                                        <p:tgtEl>
                                          <p:spTgt spid="229"/>
                                        </p:tgtEl>
                                        <p:attrNameLst>
                                          <p:attrName>ppt_x</p:attrName>
                                          <p:attrName>ppt_y</p:attrName>
                                        </p:attrNameLst>
                                      </p:cBhvr>
                                      <p:rCtr x="-25430" y="30926"/>
                                    </p:animMotion>
                                  </p:childTnLst>
                                </p:cTn>
                              </p:par>
                              <p:par>
                                <p:cTn id="15" presetID="0" presetClass="path" presetSubtype="0" accel="50000" decel="50000" fill="hold" grpId="0" nodeType="withEffect">
                                  <p:stCondLst>
                                    <p:cond delay="0"/>
                                  </p:stCondLst>
                                  <p:childTnLst>
                                    <p:animMotion origin="layout" path="M -2.08333E-7 -2.59259E-6 L -0.40612 0.43658 " pathEditMode="relative" rAng="0" ptsTypes="AA">
                                      <p:cBhvr>
                                        <p:cTn id="16" dur="500" fill="hold"/>
                                        <p:tgtEl>
                                          <p:spTgt spid="230"/>
                                        </p:tgtEl>
                                        <p:attrNameLst>
                                          <p:attrName>ppt_x</p:attrName>
                                          <p:attrName>ppt_y</p:attrName>
                                        </p:attrNameLst>
                                      </p:cBhvr>
                                      <p:rCtr x="-20326" y="21829"/>
                                    </p:animMotion>
                                  </p:childTnLst>
                                </p:cTn>
                              </p:par>
                              <p:par>
                                <p:cTn id="17" presetID="0" presetClass="path" presetSubtype="0" accel="50000" decel="50000" fill="hold" grpId="0" nodeType="withEffect">
                                  <p:stCondLst>
                                    <p:cond delay="0"/>
                                  </p:stCondLst>
                                  <p:childTnLst>
                                    <p:animMotion origin="layout" path="M -3.125E-6 4.07407E-6 L -0.30755 0.34445 " pathEditMode="relative" rAng="0" ptsTypes="AA">
                                      <p:cBhvr>
                                        <p:cTn id="18" dur="500" fill="hold"/>
                                        <p:tgtEl>
                                          <p:spTgt spid="232"/>
                                        </p:tgtEl>
                                        <p:attrNameLst>
                                          <p:attrName>ppt_x</p:attrName>
                                          <p:attrName>ppt_y</p:attrName>
                                        </p:attrNameLst>
                                      </p:cBhvr>
                                      <p:rCtr x="-15456" y="17361"/>
                                    </p:animMotion>
                                  </p:childTnLst>
                                </p:cTn>
                              </p:par>
                              <p:par>
                                <p:cTn id="19" presetID="1" presetClass="entr" presetSubtype="0" fill="hold" grpId="0" nodeType="withEffect">
                                  <p:stCondLst>
                                    <p:cond delay="500"/>
                                  </p:stCondLst>
                                  <p:childTnLst>
                                    <p:set>
                                      <p:cBhvr>
                                        <p:cTn id="20" dur="1" fill="hold">
                                          <p:stCondLst>
                                            <p:cond delay="0"/>
                                          </p:stCondLst>
                                        </p:cTn>
                                        <p:tgtEl>
                                          <p:spTgt spid="3"/>
                                        </p:tgtEl>
                                        <p:attrNameLst>
                                          <p:attrName>style.visibility</p:attrName>
                                        </p:attrNameLst>
                                      </p:cBhvr>
                                      <p:to>
                                        <p:strVal val="visible"/>
                                      </p:to>
                                    </p:set>
                                  </p:childTnLst>
                                </p:cTn>
                              </p:par>
                              <p:par>
                                <p:cTn id="21" presetID="1" presetClass="entr" presetSubtype="0" fill="hold" grpId="0" nodeType="withEffect">
                                  <p:stCondLst>
                                    <p:cond delay="50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1" grpId="0" animBg="1"/>
      <p:bldP spid="3" grpId="0" animBg="1"/>
      <p:bldP spid="229" grpId="0" animBg="1"/>
      <p:bldP spid="230" grpId="0" animBg="1"/>
      <p:bldP spid="232" grpId="0" animBg="1"/>
      <p:bldP spid="227" grpId="0" animBg="1"/>
      <p:bldP spid="228" grpId="0" animBg="1"/>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sp>
        <p:nvSpPr>
          <p:cNvPr id="177" name="Rounded Rectangle 17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ounded Rectangle 220"/>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ounded Rectangle 177"/>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ounded Rectangle 22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61" name="Rounded Rectangle 260"/>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ounded Rectangle 261"/>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ounded Rectangle 262"/>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ounded Rectangle 263"/>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ounded Rectangle 264"/>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ounded Rectangle 265"/>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76" name="Rounded Rectangle 27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ounded Rectangle 276"/>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Rounded Rectangle 277"/>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ounded Rectangle 27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Rounded Rectangle 27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Rounded Rectangle 28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91" name="Rounded Rectangle 290"/>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Rounded Rectangle 291"/>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ounded Rectangle 292"/>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Rounded Rectangle 293"/>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ounded Rectangle 294"/>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ounded Rectangle 295"/>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urved Connector 12"/>
          <p:cNvCxnSpPr>
            <a:stCxn id="7" idx="0"/>
            <a:endCxn id="221" idx="0"/>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7" name="Curved Connector 16"/>
          <p:cNvCxnSpPr>
            <a:stCxn id="7" idx="0"/>
            <a:endCxn id="264" idx="0"/>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1" name="Curved Connector 300"/>
          <p:cNvCxnSpPr>
            <a:stCxn id="7" idx="0"/>
            <a:endCxn id="266" idx="0"/>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2" name="Curved Connector 301"/>
          <p:cNvCxnSpPr>
            <a:stCxn id="7" idx="0"/>
            <a:endCxn id="278" idx="0"/>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3" name="Curved Connector 302"/>
          <p:cNvCxnSpPr>
            <a:stCxn id="7" idx="0"/>
            <a:endCxn id="277" idx="0"/>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4" name="Curved Connector 303"/>
          <p:cNvCxnSpPr>
            <a:stCxn id="7" idx="0"/>
            <a:endCxn id="294" idx="0"/>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5" name="Curved Connector 304"/>
          <p:cNvCxnSpPr>
            <a:stCxn id="7" idx="0"/>
            <a:endCxn id="296" idx="0"/>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01213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69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250" name="Elbow Connector 249"/>
          <p:cNvCxnSpPr>
            <a:stCxn id="236" idx="5"/>
            <a:endCxn id="730" idx="3"/>
          </p:cNvCxnSpPr>
          <p:nvPr/>
        </p:nvCxnSpPr>
        <p:spPr>
          <a:xfrm rot="5400000">
            <a:off x="4787127" y="-170583"/>
            <a:ext cx="4079096" cy="6328833"/>
          </a:xfrm>
          <a:prstGeom prst="bentConnector2">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a:t>
            </a:r>
          </a:p>
        </p:txBody>
      </p:sp>
      <p:cxnSp>
        <p:nvCxnSpPr>
          <p:cNvPr id="448" name="Straight Connector 447"/>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71" name="Rounded Rectangle 470"/>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9" name="Rounded Rectangle 668"/>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0" name="Rounded Rectangle 669"/>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1" name="Rounded Rectangle 67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0" name="Rounded Rectangle 679"/>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1" name="Rounded Rectangle 680"/>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83" name="Straight Connector 682"/>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6" name="Straight Connector 685"/>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7" name="Straight Connector 686"/>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8" name="Straight Connector 687"/>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89" name="Rounded Rectangle 688"/>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0" name="Rounded Rectangle 689"/>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Rounded Rectangle 690"/>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Rounded Rectangle 691"/>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3" name="Rounded Rectangle 692"/>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4" name="Rounded Rectangle 693"/>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6" name="Straight Connector 695"/>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7" name="Straight Connector 696"/>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8" name="Straight Connector 697"/>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9" name="Straight Connector 698"/>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0" name="Straight Connector 699"/>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1" name="Straight Connector 700"/>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02" name="Rounded Rectangle 701"/>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Rounded Rectangle 702"/>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Rounded Rectangle 703"/>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Rounded Rectangle 704"/>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Rounded Rectangle 705"/>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Rounded Rectangle 706"/>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709" name="Straight Connector 708"/>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2" name="Straight Connector 711"/>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3" name="Straight Connector 712"/>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4" name="Straight Connector 713"/>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15" name="Rounded Rectangle 714"/>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 name="Rounded Rectangle 715"/>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 name="Rounded Rectangle 716"/>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 name="Rounded Rectangle 717"/>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 name="Rounded Rectangle 718"/>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Rounded Rectangle 719"/>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1" name="Straight Connector 720"/>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2" name="Straight Connector 72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3" name="Straight Connector 72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24" name="Rounded Rectangle 723"/>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5" name="TextBox 724"/>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6" name="Rounded Rectangle 725"/>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TextBox 726"/>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8" name="Rounded Rectangle 727"/>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TextBox 728"/>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0" name="Rounded Rectangle 729"/>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1" name="TextBox 730"/>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3" name="Rounded Rectangle 732"/>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4" name="Rounded Rectangle 7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5" name="Rounded Rectangle 734"/>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6" name="Rounded Rectangle 735"/>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7" name="Rounded Rectangle 736"/>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3" name="Picture 742"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5" name="Picture 74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46" name="Rounded Rectangle 745"/>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7" name="Straight Connector 746"/>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55" name="Rounded Rectangle 754"/>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6" name="Straight Connector 755"/>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7" name="Straight Connector 756"/>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8" name="Straight Connector 757"/>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9" name="Straight Connector 758"/>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64" name="Rounded Rectangle 76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5" name="Straight Connector 764"/>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6" name="Straight Connector 765"/>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67" name="Straight Connector 76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8" name="Straight Connector 767"/>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76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73" name="Rounded Rectangle 77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4" name="Straight Connector 773"/>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1" name="Straight Connector 780"/>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2" name="Straight Connector 78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3" name="Straight Connector 78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4" name="Straight Connector 78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5" name="Straight Connector 78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6" name="Straight Connector 785"/>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7" name="Straight Connector 786"/>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8" name="Straight Connector 787"/>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9" name="Straight Connector 788"/>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0" name="Straight Connector 789"/>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9" name="Straight Connector 79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0" name="Straight Connector 79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1" name="Straight Connector 80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2" name="Straight Connector 80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3" name="Straight Connector 80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4" name="Straight Connector 80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5" name="Straight Connector 80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6" name="Straight Connector 80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7" name="Straight Connector 80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7" name="Straight Connector 816"/>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0" name="Straight Connector 819"/>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1" name="Straight Connector 820"/>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2" name="Straight Connector 821"/>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4" name="Straight Connector 823"/>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6" name="Straight Connector 825"/>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5" name="Straight Connector 834"/>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6" name="Straight Connector 835"/>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7" name="Straight Connector 836"/>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83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3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0" name="Picture 849"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5" name="Picture 85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7" name="Picture 85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858" name="TextBox 857"/>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859" name="TextBox 858"/>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860" name="TextBox 859"/>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861" name="TextBox 860"/>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862" name="TextBox 861"/>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863" name="TextBox 862"/>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864" name="TextBox 863"/>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865" name="TextBox 864"/>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866" name="TextBox 865"/>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867" name="TextBox 866"/>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868" name="TextBox 867"/>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869" name="TextBox 868"/>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870" name="TextBox 869"/>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871" name="TextBox 870"/>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872" name="TextBox 871"/>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873" name="TextBox 872"/>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874" name="TextBox 873"/>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875" name="TextBox 874"/>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876" name="TextBox 875"/>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877" name="TextBox 876"/>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886" name="TextBox 885"/>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887" name="TextBox 886"/>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888" name="TextBox 887"/>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889" name="TextBox 888"/>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cxnSp>
        <p:nvCxnSpPr>
          <p:cNvPr id="447" name="Straight Connector 44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236" name="Oval 235"/>
          <p:cNvSpPr/>
          <p:nvPr/>
        </p:nvSpPr>
        <p:spPr>
          <a:xfrm>
            <a:off x="7368983" y="414359"/>
            <a:ext cx="3071991" cy="632563"/>
          </a:xfrm>
          <a:prstGeom prst="ellipse">
            <a:avLst/>
          </a:prstGeom>
          <a:solidFill>
            <a:schemeClr val="tx1">
              <a:lumMod val="50000"/>
              <a:lumOff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Controller</a:t>
            </a:r>
          </a:p>
        </p:txBody>
      </p:sp>
      <p:sp>
        <p:nvSpPr>
          <p:cNvPr id="241" name="TextBox 240"/>
          <p:cNvSpPr txBox="1"/>
          <p:nvPr/>
        </p:nvSpPr>
        <p:spPr>
          <a:xfrm>
            <a:off x="7709801" y="146402"/>
            <a:ext cx="2375522" cy="369332"/>
          </a:xfrm>
          <a:prstGeom prst="rect">
            <a:avLst/>
          </a:prstGeom>
          <a:solidFill>
            <a:schemeClr val="bg1">
              <a:lumMod val="75000"/>
            </a:schemeClr>
          </a:solidFill>
          <a:ln>
            <a:solidFill>
              <a:schemeClr val="bg2">
                <a:lumMod val="10000"/>
              </a:schemeClr>
            </a:solidFill>
          </a:ln>
        </p:spPr>
        <p:txBody>
          <a:bodyPr wrap="none" rtlCol="0">
            <a:spAutoFit/>
          </a:bodyPr>
          <a:lstStyle/>
          <a:p>
            <a:r>
              <a:rPr lang="en-US" i="1" dirty="0">
                <a:latin typeface="+mj-lt"/>
              </a:rPr>
              <a:t>Computes the encoding</a:t>
            </a:r>
          </a:p>
        </p:txBody>
      </p:sp>
      <p:cxnSp>
        <p:nvCxnSpPr>
          <p:cNvPr id="235" name="Elbow Connector 234"/>
          <p:cNvCxnSpPr>
            <a:endCxn id="724" idx="3"/>
          </p:cNvCxnSpPr>
          <p:nvPr/>
        </p:nvCxnSpPr>
        <p:spPr>
          <a:xfrm rot="5400000">
            <a:off x="7489342" y="2531624"/>
            <a:ext cx="4079094" cy="924421"/>
          </a:xfrm>
          <a:prstGeom prst="bentConnector2">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48" name="TextBox 247"/>
          <p:cNvSpPr txBox="1"/>
          <p:nvPr/>
        </p:nvSpPr>
        <p:spPr>
          <a:xfrm>
            <a:off x="9730737" y="5161210"/>
            <a:ext cx="2132155" cy="1200329"/>
          </a:xfrm>
          <a:prstGeom prst="rect">
            <a:avLst/>
          </a:prstGeom>
          <a:solidFill>
            <a:schemeClr val="bg1">
              <a:lumMod val="95000"/>
            </a:schemeClr>
          </a:solidFill>
          <a:ln>
            <a:solidFill>
              <a:schemeClr val="bg2">
                <a:lumMod val="10000"/>
              </a:schemeClr>
            </a:solidFill>
            <a:prstDash val="sysDash"/>
          </a:ln>
        </p:spPr>
        <p:txBody>
          <a:bodyPr wrap="square" rtlCol="0">
            <a:spAutoFit/>
          </a:bodyPr>
          <a:lstStyle/>
          <a:p>
            <a:r>
              <a:rPr lang="en-US" dirty="0">
                <a:latin typeface="+mj-lt"/>
              </a:rPr>
              <a:t>flow rules specifying:</a:t>
            </a:r>
          </a:p>
          <a:p>
            <a:r>
              <a:rPr lang="en-US" b="1" u="sng" dirty="0">
                <a:latin typeface="+mj-lt"/>
              </a:rPr>
              <a:t>output ports</a:t>
            </a:r>
            <a:r>
              <a:rPr lang="en-US" dirty="0">
                <a:latin typeface="+mj-lt"/>
              </a:rPr>
              <a:t> and the </a:t>
            </a:r>
            <a:r>
              <a:rPr lang="en-US" b="1" u="sng" dirty="0">
                <a:latin typeface="+mj-lt"/>
              </a:rPr>
              <a:t>Elmo header to push</a:t>
            </a:r>
            <a:r>
              <a:rPr lang="en-US" dirty="0">
                <a:latin typeface="+mj-lt"/>
              </a:rPr>
              <a:t> on the packet</a:t>
            </a:r>
          </a:p>
        </p:txBody>
      </p:sp>
      <p:cxnSp>
        <p:nvCxnSpPr>
          <p:cNvPr id="251" name="Elbow Connector 250"/>
          <p:cNvCxnSpPr>
            <a:stCxn id="236" idx="4"/>
            <a:endCxn id="736" idx="1"/>
          </p:cNvCxnSpPr>
          <p:nvPr/>
        </p:nvCxnSpPr>
        <p:spPr>
          <a:xfrm rot="5400000">
            <a:off x="4747402" y="-1133587"/>
            <a:ext cx="1977068" cy="6338087"/>
          </a:xfrm>
          <a:prstGeom prst="bentConnector4">
            <a:avLst>
              <a:gd name="adj1" fmla="val 9774"/>
              <a:gd name="adj2" fmla="val 102529"/>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2" name="Elbow Connector 251"/>
          <p:cNvCxnSpPr>
            <a:stCxn id="236" idx="4"/>
            <a:endCxn id="854" idx="1"/>
          </p:cNvCxnSpPr>
          <p:nvPr/>
        </p:nvCxnSpPr>
        <p:spPr>
          <a:xfrm rot="5400000">
            <a:off x="4469255" y="-786784"/>
            <a:ext cx="2602019" cy="6269430"/>
          </a:xfrm>
          <a:prstGeom prst="bentConnector4">
            <a:avLst>
              <a:gd name="adj1" fmla="val 7418"/>
              <a:gd name="adj2" fmla="val 103646"/>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5" name="Elbow Connector 254"/>
          <p:cNvCxnSpPr>
            <a:stCxn id="236" idx="4"/>
            <a:endCxn id="853" idx="1"/>
          </p:cNvCxnSpPr>
          <p:nvPr/>
        </p:nvCxnSpPr>
        <p:spPr>
          <a:xfrm rot="5400000">
            <a:off x="7175749" y="1903812"/>
            <a:ext cx="2586121" cy="872340"/>
          </a:xfrm>
          <a:prstGeom prst="bentConnector4">
            <a:avLst>
              <a:gd name="adj1" fmla="val 45492"/>
              <a:gd name="adj2" fmla="val 126205"/>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1" name="TextBox 260"/>
          <p:cNvSpPr txBox="1"/>
          <p:nvPr/>
        </p:nvSpPr>
        <p:spPr>
          <a:xfrm>
            <a:off x="8472010" y="1299269"/>
            <a:ext cx="865943" cy="400110"/>
          </a:xfrm>
          <a:prstGeom prst="rect">
            <a:avLst/>
          </a:prstGeom>
          <a:solidFill>
            <a:schemeClr val="bg1">
              <a:lumMod val="95000"/>
            </a:schemeClr>
          </a:solidFill>
          <a:ln>
            <a:solidFill>
              <a:schemeClr val="bg2">
                <a:lumMod val="10000"/>
              </a:schemeClr>
            </a:solidFill>
            <a:prstDash val="sysDash"/>
          </a:ln>
        </p:spPr>
        <p:txBody>
          <a:bodyPr wrap="none" rtlCol="0">
            <a:spAutoFit/>
          </a:bodyPr>
          <a:lstStyle/>
          <a:p>
            <a:r>
              <a:rPr lang="en-US" sz="2000" i="1" dirty="0">
                <a:latin typeface="+mj-lt"/>
              </a:rPr>
              <a:t>s</a:t>
            </a:r>
            <a:r>
              <a:rPr lang="en-US" sz="2000" dirty="0">
                <a:latin typeface="+mj-lt"/>
              </a:rPr>
              <a:t>-rules</a:t>
            </a:r>
          </a:p>
        </p:txBody>
      </p:sp>
      <p:sp>
        <p:nvSpPr>
          <p:cNvPr id="270" name="Rectangle 269"/>
          <p:cNvSpPr/>
          <p:nvPr/>
        </p:nvSpPr>
        <p:spPr>
          <a:xfrm>
            <a:off x="2038090" y="5755067"/>
            <a:ext cx="5765382" cy="557628"/>
          </a:xfrm>
          <a:prstGeom prst="rect">
            <a:avLst/>
          </a:prstGeom>
          <a:solidFill>
            <a:schemeClr val="accent6">
              <a:lumMod val="40000"/>
              <a:lumOff val="60000"/>
            </a:schemeClr>
          </a:solid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TextBox 270"/>
          <p:cNvSpPr txBox="1"/>
          <p:nvPr/>
        </p:nvSpPr>
        <p:spPr>
          <a:xfrm>
            <a:off x="4159875" y="6321691"/>
            <a:ext cx="1513556" cy="400110"/>
          </a:xfrm>
          <a:prstGeom prst="rect">
            <a:avLst/>
          </a:prstGeom>
          <a:noFill/>
        </p:spPr>
        <p:txBody>
          <a:bodyPr wrap="none" rtlCol="0">
            <a:spAutoFit/>
          </a:bodyPr>
          <a:lstStyle/>
          <a:p>
            <a:r>
              <a:rPr lang="en-US" sz="2000" b="1" u="sng" dirty="0">
                <a:latin typeface="+mj-lt"/>
              </a:rPr>
              <a:t>Elmo Header</a:t>
            </a:r>
          </a:p>
        </p:txBody>
      </p:sp>
      <p:sp>
        <p:nvSpPr>
          <p:cNvPr id="272" name="TextBox 271"/>
          <p:cNvSpPr txBox="1"/>
          <p:nvPr/>
        </p:nvSpPr>
        <p:spPr>
          <a:xfrm>
            <a:off x="2132058" y="5832892"/>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73" name="TextBox 272"/>
          <p:cNvSpPr txBox="1"/>
          <p:nvPr/>
        </p:nvSpPr>
        <p:spPr>
          <a:xfrm>
            <a:off x="3391392" y="583220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74" name="TextBox 273"/>
          <p:cNvSpPr txBox="1"/>
          <p:nvPr/>
        </p:nvSpPr>
        <p:spPr>
          <a:xfrm>
            <a:off x="4141878" y="5832201"/>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75" name="TextBox 274"/>
          <p:cNvSpPr txBox="1"/>
          <p:nvPr/>
        </p:nvSpPr>
        <p:spPr>
          <a:xfrm>
            <a:off x="4943939" y="5832201"/>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76" name="TextBox 275"/>
          <p:cNvSpPr txBox="1"/>
          <p:nvPr/>
        </p:nvSpPr>
        <p:spPr>
          <a:xfrm>
            <a:off x="6143940" y="5832201"/>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Tree>
    <p:extLst>
      <p:ext uri="{BB962C8B-B14F-4D97-AF65-F5344CB8AC3E}">
        <p14:creationId xmlns:p14="http://schemas.microsoft.com/office/powerpoint/2010/main" val="83469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5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69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250" name="Elbow Connector 249"/>
          <p:cNvCxnSpPr>
            <a:stCxn id="236" idx="5"/>
            <a:endCxn id="730" idx="3"/>
          </p:cNvCxnSpPr>
          <p:nvPr/>
        </p:nvCxnSpPr>
        <p:spPr>
          <a:xfrm rot="5400000">
            <a:off x="4787127" y="-170583"/>
            <a:ext cx="4079096" cy="6328833"/>
          </a:xfrm>
          <a:prstGeom prst="bentConnector2">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a:t>
            </a:r>
          </a:p>
        </p:txBody>
      </p:sp>
      <p:cxnSp>
        <p:nvCxnSpPr>
          <p:cNvPr id="448" name="Straight Connector 447"/>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71" name="Rounded Rectangle 470"/>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9" name="Rounded Rectangle 668"/>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0" name="Rounded Rectangle 669"/>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1" name="Rounded Rectangle 67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0" name="Rounded Rectangle 679"/>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1" name="Rounded Rectangle 680"/>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83" name="Straight Connector 682"/>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6" name="Straight Connector 685"/>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7" name="Straight Connector 686"/>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8" name="Straight Connector 687"/>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89" name="Rounded Rectangle 688"/>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0" name="Rounded Rectangle 689"/>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Rounded Rectangle 690"/>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Rounded Rectangle 691"/>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3" name="Rounded Rectangle 692"/>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4" name="Rounded Rectangle 693"/>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6" name="Straight Connector 695"/>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7" name="Straight Connector 696"/>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8" name="Straight Connector 697"/>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9" name="Straight Connector 698"/>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0" name="Straight Connector 699"/>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1" name="Straight Connector 700"/>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02" name="Rounded Rectangle 701"/>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Rounded Rectangle 702"/>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Rounded Rectangle 703"/>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Rounded Rectangle 704"/>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Rounded Rectangle 705"/>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Rounded Rectangle 706"/>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709" name="Straight Connector 708"/>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2" name="Straight Connector 711"/>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3" name="Straight Connector 712"/>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4" name="Straight Connector 713"/>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15" name="Rounded Rectangle 714"/>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 name="Rounded Rectangle 715"/>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 name="Rounded Rectangle 716"/>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 name="Rounded Rectangle 717"/>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 name="Rounded Rectangle 718"/>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Rounded Rectangle 719"/>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1" name="Straight Connector 720"/>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2" name="Straight Connector 72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3" name="Straight Connector 72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24" name="Rounded Rectangle 723"/>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5" name="TextBox 724"/>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6" name="Rounded Rectangle 725"/>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TextBox 726"/>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8" name="Rounded Rectangle 727"/>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TextBox 728"/>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0" name="Rounded Rectangle 729"/>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1" name="TextBox 730"/>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3" name="Rounded Rectangle 732"/>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4" name="Rounded Rectangle 7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5" name="Rounded Rectangle 734"/>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6" name="Rounded Rectangle 735"/>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7" name="Rounded Rectangle 736"/>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3" name="Picture 742"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5" name="Picture 74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46" name="Rounded Rectangle 745"/>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7" name="Straight Connector 746"/>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55" name="Rounded Rectangle 754"/>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6" name="Straight Connector 755"/>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7" name="Straight Connector 756"/>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8" name="Straight Connector 757"/>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9" name="Straight Connector 758"/>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64" name="Rounded Rectangle 76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5" name="Straight Connector 764"/>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6" name="Straight Connector 765"/>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67" name="Straight Connector 76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8" name="Straight Connector 767"/>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76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73" name="Rounded Rectangle 77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4" name="Straight Connector 773"/>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1" name="Straight Connector 780"/>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2" name="Straight Connector 78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3" name="Straight Connector 78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4" name="Straight Connector 78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5" name="Straight Connector 78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6" name="Straight Connector 785"/>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7" name="Straight Connector 786"/>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8" name="Straight Connector 787"/>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9" name="Straight Connector 788"/>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0" name="Straight Connector 789"/>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9" name="Straight Connector 79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0" name="Straight Connector 79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1" name="Straight Connector 80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2" name="Straight Connector 80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3" name="Straight Connector 80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4" name="Straight Connector 80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5" name="Straight Connector 80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6" name="Straight Connector 80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7" name="Straight Connector 80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7" name="Straight Connector 816"/>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0" name="Straight Connector 819"/>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1" name="Straight Connector 820"/>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2" name="Straight Connector 821"/>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4" name="Straight Connector 823"/>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6" name="Straight Connector 825"/>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5" name="Straight Connector 834"/>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6" name="Straight Connector 835"/>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7" name="Straight Connector 836"/>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83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3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0" name="Picture 849"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5" name="Picture 85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7" name="Picture 85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858" name="TextBox 857"/>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859" name="TextBox 858"/>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860" name="TextBox 859"/>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861" name="TextBox 860"/>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862" name="TextBox 861"/>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863" name="TextBox 862"/>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864" name="TextBox 863"/>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865" name="TextBox 864"/>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866" name="TextBox 865"/>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867" name="TextBox 866"/>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868" name="TextBox 867"/>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869" name="TextBox 868"/>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870" name="TextBox 869"/>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871" name="TextBox 870"/>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872" name="TextBox 871"/>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873" name="TextBox 872"/>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874" name="TextBox 873"/>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875" name="TextBox 874"/>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876" name="TextBox 875"/>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877" name="TextBox 876"/>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886" name="TextBox 885"/>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887" name="TextBox 886"/>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888" name="TextBox 887"/>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889" name="TextBox 888"/>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cxnSp>
        <p:nvCxnSpPr>
          <p:cNvPr id="447" name="Straight Connector 44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236" name="Oval 235"/>
          <p:cNvSpPr/>
          <p:nvPr/>
        </p:nvSpPr>
        <p:spPr>
          <a:xfrm>
            <a:off x="7368983" y="414359"/>
            <a:ext cx="3071991" cy="632563"/>
          </a:xfrm>
          <a:prstGeom prst="ellipse">
            <a:avLst/>
          </a:prstGeom>
          <a:solidFill>
            <a:schemeClr val="tx1">
              <a:lumMod val="50000"/>
              <a:lumOff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Controller</a:t>
            </a:r>
          </a:p>
        </p:txBody>
      </p:sp>
      <p:sp>
        <p:nvSpPr>
          <p:cNvPr id="241" name="TextBox 240"/>
          <p:cNvSpPr txBox="1"/>
          <p:nvPr/>
        </p:nvSpPr>
        <p:spPr>
          <a:xfrm>
            <a:off x="7709801" y="146402"/>
            <a:ext cx="2375522" cy="369332"/>
          </a:xfrm>
          <a:prstGeom prst="rect">
            <a:avLst/>
          </a:prstGeom>
          <a:solidFill>
            <a:schemeClr val="bg1">
              <a:lumMod val="75000"/>
            </a:schemeClr>
          </a:solidFill>
          <a:ln>
            <a:solidFill>
              <a:schemeClr val="bg2">
                <a:lumMod val="10000"/>
              </a:schemeClr>
            </a:solidFill>
          </a:ln>
        </p:spPr>
        <p:txBody>
          <a:bodyPr wrap="none" rtlCol="0">
            <a:spAutoFit/>
          </a:bodyPr>
          <a:lstStyle/>
          <a:p>
            <a:r>
              <a:rPr lang="en-US" i="1" dirty="0">
                <a:latin typeface="+mj-lt"/>
              </a:rPr>
              <a:t>Computes the encoding</a:t>
            </a:r>
          </a:p>
        </p:txBody>
      </p:sp>
      <p:cxnSp>
        <p:nvCxnSpPr>
          <p:cNvPr id="235" name="Elbow Connector 234"/>
          <p:cNvCxnSpPr>
            <a:endCxn id="724" idx="3"/>
          </p:cNvCxnSpPr>
          <p:nvPr/>
        </p:nvCxnSpPr>
        <p:spPr>
          <a:xfrm rot="5400000">
            <a:off x="7489349" y="2531615"/>
            <a:ext cx="4079095" cy="924436"/>
          </a:xfrm>
          <a:prstGeom prst="bentConnector2">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48" name="TextBox 247"/>
          <p:cNvSpPr txBox="1"/>
          <p:nvPr/>
        </p:nvSpPr>
        <p:spPr>
          <a:xfrm>
            <a:off x="9730737" y="5161210"/>
            <a:ext cx="2132155" cy="1200329"/>
          </a:xfrm>
          <a:prstGeom prst="rect">
            <a:avLst/>
          </a:prstGeom>
          <a:solidFill>
            <a:schemeClr val="bg1">
              <a:lumMod val="95000"/>
            </a:schemeClr>
          </a:solidFill>
          <a:ln>
            <a:solidFill>
              <a:schemeClr val="bg2">
                <a:lumMod val="10000"/>
              </a:schemeClr>
            </a:solidFill>
            <a:prstDash val="sysDash"/>
          </a:ln>
        </p:spPr>
        <p:txBody>
          <a:bodyPr wrap="square" rtlCol="0">
            <a:spAutoFit/>
          </a:bodyPr>
          <a:lstStyle/>
          <a:p>
            <a:r>
              <a:rPr lang="en-US" dirty="0">
                <a:latin typeface="+mj-lt"/>
              </a:rPr>
              <a:t>flow rules specifying:</a:t>
            </a:r>
          </a:p>
          <a:p>
            <a:r>
              <a:rPr lang="en-US" b="1" u="sng" dirty="0">
                <a:latin typeface="+mj-lt"/>
              </a:rPr>
              <a:t>output ports</a:t>
            </a:r>
            <a:r>
              <a:rPr lang="en-US" dirty="0">
                <a:latin typeface="+mj-lt"/>
              </a:rPr>
              <a:t> and the </a:t>
            </a:r>
            <a:r>
              <a:rPr lang="en-US" b="1" u="sng" dirty="0">
                <a:latin typeface="+mj-lt"/>
              </a:rPr>
              <a:t>Elmo header to push</a:t>
            </a:r>
            <a:r>
              <a:rPr lang="en-US" dirty="0">
                <a:latin typeface="+mj-lt"/>
              </a:rPr>
              <a:t> on the packet</a:t>
            </a:r>
          </a:p>
        </p:txBody>
      </p:sp>
      <p:cxnSp>
        <p:nvCxnSpPr>
          <p:cNvPr id="251" name="Elbow Connector 250"/>
          <p:cNvCxnSpPr>
            <a:stCxn id="236" idx="4"/>
            <a:endCxn id="736" idx="1"/>
          </p:cNvCxnSpPr>
          <p:nvPr/>
        </p:nvCxnSpPr>
        <p:spPr>
          <a:xfrm rot="5400000">
            <a:off x="4747402" y="-1133587"/>
            <a:ext cx="1977068" cy="6338087"/>
          </a:xfrm>
          <a:prstGeom prst="bentConnector4">
            <a:avLst>
              <a:gd name="adj1" fmla="val 9774"/>
              <a:gd name="adj2" fmla="val 102529"/>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2" name="Elbow Connector 251"/>
          <p:cNvCxnSpPr>
            <a:stCxn id="236" idx="4"/>
            <a:endCxn id="854" idx="1"/>
          </p:cNvCxnSpPr>
          <p:nvPr/>
        </p:nvCxnSpPr>
        <p:spPr>
          <a:xfrm rot="5400000">
            <a:off x="4469255" y="-786784"/>
            <a:ext cx="2602019" cy="6269430"/>
          </a:xfrm>
          <a:prstGeom prst="bentConnector4">
            <a:avLst>
              <a:gd name="adj1" fmla="val 7418"/>
              <a:gd name="adj2" fmla="val 103646"/>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5" name="Elbow Connector 254"/>
          <p:cNvCxnSpPr>
            <a:stCxn id="236" idx="4"/>
            <a:endCxn id="853" idx="1"/>
          </p:cNvCxnSpPr>
          <p:nvPr/>
        </p:nvCxnSpPr>
        <p:spPr>
          <a:xfrm rot="5400000">
            <a:off x="7175749" y="1903812"/>
            <a:ext cx="2586121" cy="872340"/>
          </a:xfrm>
          <a:prstGeom prst="bentConnector4">
            <a:avLst>
              <a:gd name="adj1" fmla="val 45492"/>
              <a:gd name="adj2" fmla="val 126205"/>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1" name="TextBox 260"/>
          <p:cNvSpPr txBox="1"/>
          <p:nvPr/>
        </p:nvSpPr>
        <p:spPr>
          <a:xfrm>
            <a:off x="8472010" y="1299269"/>
            <a:ext cx="865943" cy="400110"/>
          </a:xfrm>
          <a:prstGeom prst="rect">
            <a:avLst/>
          </a:prstGeom>
          <a:solidFill>
            <a:schemeClr val="bg1">
              <a:lumMod val="95000"/>
            </a:schemeClr>
          </a:solidFill>
          <a:ln>
            <a:solidFill>
              <a:schemeClr val="bg2">
                <a:lumMod val="10000"/>
              </a:schemeClr>
            </a:solidFill>
            <a:prstDash val="sysDash"/>
          </a:ln>
        </p:spPr>
        <p:txBody>
          <a:bodyPr wrap="none" rtlCol="0">
            <a:spAutoFit/>
          </a:bodyPr>
          <a:lstStyle/>
          <a:p>
            <a:r>
              <a:rPr lang="en-US" sz="2000" i="1" dirty="0">
                <a:latin typeface="+mj-lt"/>
              </a:rPr>
              <a:t>s</a:t>
            </a:r>
            <a:r>
              <a:rPr lang="en-US" sz="2000" dirty="0">
                <a:latin typeface="+mj-lt"/>
              </a:rPr>
              <a:t>-rules</a:t>
            </a:r>
          </a:p>
        </p:txBody>
      </p:sp>
      <p:sp>
        <p:nvSpPr>
          <p:cNvPr id="270" name="Rectangle 269"/>
          <p:cNvSpPr/>
          <p:nvPr/>
        </p:nvSpPr>
        <p:spPr>
          <a:xfrm>
            <a:off x="2038090" y="5755067"/>
            <a:ext cx="5765382" cy="557628"/>
          </a:xfrm>
          <a:prstGeom prst="rect">
            <a:avLst/>
          </a:prstGeom>
          <a:solidFill>
            <a:schemeClr val="accent6">
              <a:lumMod val="40000"/>
              <a:lumOff val="60000"/>
            </a:schemeClr>
          </a:solid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TextBox 270"/>
          <p:cNvSpPr txBox="1"/>
          <p:nvPr/>
        </p:nvSpPr>
        <p:spPr>
          <a:xfrm>
            <a:off x="4159875" y="6321691"/>
            <a:ext cx="1513556" cy="400110"/>
          </a:xfrm>
          <a:prstGeom prst="rect">
            <a:avLst/>
          </a:prstGeom>
          <a:noFill/>
        </p:spPr>
        <p:txBody>
          <a:bodyPr wrap="none" rtlCol="0">
            <a:spAutoFit/>
          </a:bodyPr>
          <a:lstStyle/>
          <a:p>
            <a:r>
              <a:rPr lang="en-US" sz="2000" b="1" u="sng" dirty="0">
                <a:latin typeface="+mj-lt"/>
              </a:rPr>
              <a:t>Elmo Header</a:t>
            </a:r>
          </a:p>
        </p:txBody>
      </p:sp>
      <p:sp>
        <p:nvSpPr>
          <p:cNvPr id="272" name="TextBox 271"/>
          <p:cNvSpPr txBox="1"/>
          <p:nvPr/>
        </p:nvSpPr>
        <p:spPr>
          <a:xfrm>
            <a:off x="2132058" y="5832892"/>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73" name="TextBox 272"/>
          <p:cNvSpPr txBox="1"/>
          <p:nvPr/>
        </p:nvSpPr>
        <p:spPr>
          <a:xfrm>
            <a:off x="3391392" y="583220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74" name="TextBox 273"/>
          <p:cNvSpPr txBox="1"/>
          <p:nvPr/>
        </p:nvSpPr>
        <p:spPr>
          <a:xfrm>
            <a:off x="4141878" y="5832201"/>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75" name="TextBox 274"/>
          <p:cNvSpPr txBox="1"/>
          <p:nvPr/>
        </p:nvSpPr>
        <p:spPr>
          <a:xfrm>
            <a:off x="4943939" y="5832201"/>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76" name="TextBox 275"/>
          <p:cNvSpPr txBox="1"/>
          <p:nvPr/>
        </p:nvSpPr>
        <p:spPr>
          <a:xfrm>
            <a:off x="6143940" y="5832201"/>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grpSp>
        <p:nvGrpSpPr>
          <p:cNvPr id="233" name="Group 232"/>
          <p:cNvGrpSpPr/>
          <p:nvPr/>
        </p:nvGrpSpPr>
        <p:grpSpPr>
          <a:xfrm>
            <a:off x="2571388" y="5394477"/>
            <a:ext cx="614153" cy="146362"/>
            <a:chOff x="1523795" y="5387658"/>
            <a:chExt cx="614153" cy="146362"/>
          </a:xfrm>
        </p:grpSpPr>
        <p:sp>
          <p:nvSpPr>
            <p:cNvPr id="234" name="Rectangle 233"/>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37" name="Rectangle 236"/>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38" name="Group 237"/>
          <p:cNvGrpSpPr/>
          <p:nvPr/>
        </p:nvGrpSpPr>
        <p:grpSpPr>
          <a:xfrm>
            <a:off x="2999507" y="4979316"/>
            <a:ext cx="614153" cy="146362"/>
            <a:chOff x="1523795" y="5387658"/>
            <a:chExt cx="614153" cy="146362"/>
          </a:xfrm>
        </p:grpSpPr>
        <p:sp>
          <p:nvSpPr>
            <p:cNvPr id="239" name="Rectangle 238"/>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0" name="Rectangle 239"/>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42" name="Group 241"/>
          <p:cNvGrpSpPr/>
          <p:nvPr/>
        </p:nvGrpSpPr>
        <p:grpSpPr>
          <a:xfrm>
            <a:off x="2895915" y="4979241"/>
            <a:ext cx="842825" cy="146363"/>
            <a:chOff x="954289" y="4500782"/>
            <a:chExt cx="842825" cy="146363"/>
          </a:xfrm>
        </p:grpSpPr>
        <p:sp>
          <p:nvSpPr>
            <p:cNvPr id="243" name="Rectangle 242"/>
            <p:cNvSpPr/>
            <p:nvPr/>
          </p:nvSpPr>
          <p:spPr>
            <a:xfrm>
              <a:off x="1299019" y="4500784"/>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4" name="Rectangle 243"/>
            <p:cNvSpPr/>
            <p:nvPr/>
          </p:nvSpPr>
          <p:spPr>
            <a:xfrm flipH="1">
              <a:off x="954289" y="4500783"/>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5" name="Rectangle 244"/>
            <p:cNvSpPr/>
            <p:nvPr/>
          </p:nvSpPr>
          <p:spPr>
            <a:xfrm flipH="1">
              <a:off x="1253261" y="4500783"/>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6" name="Rectangle 245"/>
            <p:cNvSpPr/>
            <p:nvPr/>
          </p:nvSpPr>
          <p:spPr>
            <a:xfrm flipH="1">
              <a:off x="1044201" y="4500782"/>
              <a:ext cx="212763"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62" name="Group 261"/>
          <p:cNvGrpSpPr/>
          <p:nvPr/>
        </p:nvGrpSpPr>
        <p:grpSpPr>
          <a:xfrm>
            <a:off x="2618368" y="3605349"/>
            <a:ext cx="614153" cy="146362"/>
            <a:chOff x="1523795" y="5387658"/>
            <a:chExt cx="614153" cy="146362"/>
          </a:xfrm>
        </p:grpSpPr>
        <p:sp>
          <p:nvSpPr>
            <p:cNvPr id="263" name="Rectangle 262"/>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64" name="Rectangle 263"/>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47" name="Group 246"/>
          <p:cNvGrpSpPr/>
          <p:nvPr/>
        </p:nvGrpSpPr>
        <p:grpSpPr>
          <a:xfrm>
            <a:off x="2524351" y="3606656"/>
            <a:ext cx="822988" cy="146363"/>
            <a:chOff x="744313" y="4347970"/>
            <a:chExt cx="822988" cy="146363"/>
          </a:xfrm>
        </p:grpSpPr>
        <p:sp>
          <p:nvSpPr>
            <p:cNvPr id="253" name="Rectangle 252"/>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4" name="Rectangle 253"/>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6" name="Rectangle 255"/>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7" name="Rectangle 256"/>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65" name="Group 264"/>
          <p:cNvGrpSpPr/>
          <p:nvPr/>
        </p:nvGrpSpPr>
        <p:grpSpPr>
          <a:xfrm>
            <a:off x="3314626" y="2961027"/>
            <a:ext cx="800763" cy="146363"/>
            <a:chOff x="819766" y="3426530"/>
            <a:chExt cx="800763" cy="146363"/>
          </a:xfrm>
        </p:grpSpPr>
        <p:sp>
          <p:nvSpPr>
            <p:cNvPr id="266" name="Rectangle 265"/>
            <p:cNvSpPr/>
            <p:nvPr/>
          </p:nvSpPr>
          <p:spPr>
            <a:xfrm>
              <a:off x="112243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67" name="Rectangle 266"/>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68" name="Rectangle 267"/>
            <p:cNvSpPr/>
            <p:nvPr/>
          </p:nvSpPr>
          <p:spPr>
            <a:xfrm flipH="1">
              <a:off x="107754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69" name="Rectangle 268"/>
            <p:cNvSpPr/>
            <p:nvPr/>
          </p:nvSpPr>
          <p:spPr>
            <a:xfrm flipH="1">
              <a:off x="909677" y="3426530"/>
              <a:ext cx="167944"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77" name="Group 276"/>
          <p:cNvGrpSpPr/>
          <p:nvPr/>
        </p:nvGrpSpPr>
        <p:grpSpPr>
          <a:xfrm>
            <a:off x="6296387" y="1624874"/>
            <a:ext cx="778538" cy="146363"/>
            <a:chOff x="819766" y="3426530"/>
            <a:chExt cx="778538" cy="146363"/>
          </a:xfrm>
        </p:grpSpPr>
        <p:sp>
          <p:nvSpPr>
            <p:cNvPr id="278" name="Rectangle 277"/>
            <p:cNvSpPr/>
            <p:nvPr/>
          </p:nvSpPr>
          <p:spPr>
            <a:xfrm>
              <a:off x="1100209"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79" name="Rectangle 278"/>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0" name="Rectangle 279"/>
            <p:cNvSpPr/>
            <p:nvPr/>
          </p:nvSpPr>
          <p:spPr>
            <a:xfrm flipH="1">
              <a:off x="1055319"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1" name="Rectangle 280"/>
            <p:cNvSpPr/>
            <p:nvPr/>
          </p:nvSpPr>
          <p:spPr>
            <a:xfrm flipH="1">
              <a:off x="909677" y="3426530"/>
              <a:ext cx="145719"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82" name="Group 281"/>
          <p:cNvGrpSpPr/>
          <p:nvPr/>
        </p:nvGrpSpPr>
        <p:grpSpPr>
          <a:xfrm>
            <a:off x="6300173" y="1624096"/>
            <a:ext cx="778538" cy="146363"/>
            <a:chOff x="819766" y="3426530"/>
            <a:chExt cx="778538" cy="146363"/>
          </a:xfrm>
        </p:grpSpPr>
        <p:sp>
          <p:nvSpPr>
            <p:cNvPr id="283" name="Rectangle 282"/>
            <p:cNvSpPr/>
            <p:nvPr/>
          </p:nvSpPr>
          <p:spPr>
            <a:xfrm>
              <a:off x="1100209"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4" name="Rectangle 283"/>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5" name="Rectangle 284"/>
            <p:cNvSpPr/>
            <p:nvPr/>
          </p:nvSpPr>
          <p:spPr>
            <a:xfrm flipH="1">
              <a:off x="1055319"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6" name="Rectangle 285"/>
            <p:cNvSpPr/>
            <p:nvPr/>
          </p:nvSpPr>
          <p:spPr>
            <a:xfrm flipH="1">
              <a:off x="909677" y="3426530"/>
              <a:ext cx="145719"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87" name="Group 286"/>
          <p:cNvGrpSpPr/>
          <p:nvPr/>
        </p:nvGrpSpPr>
        <p:grpSpPr>
          <a:xfrm>
            <a:off x="6964171" y="2968256"/>
            <a:ext cx="730913" cy="146363"/>
            <a:chOff x="819766" y="3426530"/>
            <a:chExt cx="730913" cy="146363"/>
          </a:xfrm>
        </p:grpSpPr>
        <p:sp>
          <p:nvSpPr>
            <p:cNvPr id="288" name="Rectangle 287"/>
            <p:cNvSpPr/>
            <p:nvPr/>
          </p:nvSpPr>
          <p:spPr>
            <a:xfrm>
              <a:off x="105258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9" name="Rectangle 288"/>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0" name="Rectangle 289"/>
            <p:cNvSpPr/>
            <p:nvPr/>
          </p:nvSpPr>
          <p:spPr>
            <a:xfrm flipH="1">
              <a:off x="100769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1" name="Rectangle 290"/>
            <p:cNvSpPr/>
            <p:nvPr/>
          </p:nvSpPr>
          <p:spPr>
            <a:xfrm flipH="1">
              <a:off x="909676" y="3426530"/>
              <a:ext cx="9812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92" name="Group 291"/>
          <p:cNvGrpSpPr/>
          <p:nvPr/>
        </p:nvGrpSpPr>
        <p:grpSpPr>
          <a:xfrm>
            <a:off x="6961222" y="2966047"/>
            <a:ext cx="730913" cy="146363"/>
            <a:chOff x="819766" y="3426530"/>
            <a:chExt cx="730913" cy="146363"/>
          </a:xfrm>
        </p:grpSpPr>
        <p:sp>
          <p:nvSpPr>
            <p:cNvPr id="293" name="Rectangle 292"/>
            <p:cNvSpPr/>
            <p:nvPr/>
          </p:nvSpPr>
          <p:spPr>
            <a:xfrm>
              <a:off x="105258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4" name="Rectangle 293"/>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5" name="Rectangle 294"/>
            <p:cNvSpPr/>
            <p:nvPr/>
          </p:nvSpPr>
          <p:spPr>
            <a:xfrm flipH="1">
              <a:off x="100769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6" name="Rectangle 295"/>
            <p:cNvSpPr/>
            <p:nvPr/>
          </p:nvSpPr>
          <p:spPr>
            <a:xfrm flipH="1">
              <a:off x="909676" y="3426530"/>
              <a:ext cx="9812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97" name="Group 296"/>
          <p:cNvGrpSpPr/>
          <p:nvPr/>
        </p:nvGrpSpPr>
        <p:grpSpPr>
          <a:xfrm>
            <a:off x="8737653" y="2959908"/>
            <a:ext cx="730913" cy="146363"/>
            <a:chOff x="819766" y="3426530"/>
            <a:chExt cx="730913" cy="146363"/>
          </a:xfrm>
        </p:grpSpPr>
        <p:sp>
          <p:nvSpPr>
            <p:cNvPr id="298" name="Rectangle 297"/>
            <p:cNvSpPr/>
            <p:nvPr/>
          </p:nvSpPr>
          <p:spPr>
            <a:xfrm>
              <a:off x="105258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9" name="Rectangle 298"/>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0" name="Rectangle 299"/>
            <p:cNvSpPr/>
            <p:nvPr/>
          </p:nvSpPr>
          <p:spPr>
            <a:xfrm flipH="1">
              <a:off x="100769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1" name="Rectangle 300"/>
            <p:cNvSpPr/>
            <p:nvPr/>
          </p:nvSpPr>
          <p:spPr>
            <a:xfrm flipH="1">
              <a:off x="909676" y="3426530"/>
              <a:ext cx="9812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02" name="Group 301"/>
          <p:cNvGrpSpPr/>
          <p:nvPr/>
        </p:nvGrpSpPr>
        <p:grpSpPr>
          <a:xfrm>
            <a:off x="8730668" y="2959908"/>
            <a:ext cx="730913" cy="146363"/>
            <a:chOff x="819766" y="3426530"/>
            <a:chExt cx="730913" cy="146363"/>
          </a:xfrm>
        </p:grpSpPr>
        <p:sp>
          <p:nvSpPr>
            <p:cNvPr id="303" name="Rectangle 302"/>
            <p:cNvSpPr/>
            <p:nvPr/>
          </p:nvSpPr>
          <p:spPr>
            <a:xfrm>
              <a:off x="105258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4" name="Rectangle 303"/>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5" name="Rectangle 304"/>
            <p:cNvSpPr/>
            <p:nvPr/>
          </p:nvSpPr>
          <p:spPr>
            <a:xfrm flipH="1">
              <a:off x="100769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6" name="Rectangle 305"/>
            <p:cNvSpPr/>
            <p:nvPr/>
          </p:nvSpPr>
          <p:spPr>
            <a:xfrm flipH="1">
              <a:off x="909676" y="3426530"/>
              <a:ext cx="9812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07" name="Group 306"/>
          <p:cNvGrpSpPr/>
          <p:nvPr/>
        </p:nvGrpSpPr>
        <p:grpSpPr>
          <a:xfrm>
            <a:off x="7031546" y="3576025"/>
            <a:ext cx="614153" cy="146362"/>
            <a:chOff x="1523795" y="5387658"/>
            <a:chExt cx="614153" cy="146362"/>
          </a:xfrm>
        </p:grpSpPr>
        <p:sp>
          <p:nvSpPr>
            <p:cNvPr id="308" name="Rectangle 307"/>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9" name="Rectangle 308"/>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10" name="Group 309"/>
          <p:cNvGrpSpPr/>
          <p:nvPr/>
        </p:nvGrpSpPr>
        <p:grpSpPr>
          <a:xfrm>
            <a:off x="8013645" y="3578063"/>
            <a:ext cx="614153" cy="146362"/>
            <a:chOff x="1523795" y="5387658"/>
            <a:chExt cx="614153" cy="146362"/>
          </a:xfrm>
        </p:grpSpPr>
        <p:sp>
          <p:nvSpPr>
            <p:cNvPr id="311" name="Rectangle 310"/>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12" name="Rectangle 311"/>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13" name="Group 312"/>
          <p:cNvGrpSpPr/>
          <p:nvPr/>
        </p:nvGrpSpPr>
        <p:grpSpPr>
          <a:xfrm>
            <a:off x="8799524" y="3571638"/>
            <a:ext cx="614153" cy="146362"/>
            <a:chOff x="1523795" y="5387658"/>
            <a:chExt cx="614153" cy="146362"/>
          </a:xfrm>
        </p:grpSpPr>
        <p:sp>
          <p:nvSpPr>
            <p:cNvPr id="314" name="Rectangle 313"/>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15" name="Rectangle 314"/>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16" name="Group 315"/>
          <p:cNvGrpSpPr/>
          <p:nvPr/>
        </p:nvGrpSpPr>
        <p:grpSpPr>
          <a:xfrm>
            <a:off x="8814812" y="4130178"/>
            <a:ext cx="614153" cy="146362"/>
            <a:chOff x="1523795" y="5387658"/>
            <a:chExt cx="614153" cy="146362"/>
          </a:xfrm>
        </p:grpSpPr>
        <p:sp>
          <p:nvSpPr>
            <p:cNvPr id="317" name="Rectangle 316"/>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18" name="Rectangle 317"/>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19" name="Group 318"/>
          <p:cNvGrpSpPr/>
          <p:nvPr/>
        </p:nvGrpSpPr>
        <p:grpSpPr>
          <a:xfrm>
            <a:off x="8409796" y="4961774"/>
            <a:ext cx="614153" cy="146362"/>
            <a:chOff x="1523795" y="5387658"/>
            <a:chExt cx="614153" cy="146362"/>
          </a:xfrm>
        </p:grpSpPr>
        <p:sp>
          <p:nvSpPr>
            <p:cNvPr id="320" name="Rectangle 319"/>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21" name="Rectangle 320"/>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22" name="Group 321"/>
          <p:cNvGrpSpPr/>
          <p:nvPr/>
        </p:nvGrpSpPr>
        <p:grpSpPr>
          <a:xfrm>
            <a:off x="8409262" y="4960310"/>
            <a:ext cx="614153" cy="146362"/>
            <a:chOff x="1523795" y="5387658"/>
            <a:chExt cx="614153" cy="146362"/>
          </a:xfrm>
        </p:grpSpPr>
        <p:sp>
          <p:nvSpPr>
            <p:cNvPr id="323" name="Rectangle 322"/>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24" name="Rectangle 323"/>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spTree>
    <p:extLst>
      <p:ext uri="{BB962C8B-B14F-4D97-AF65-F5344CB8AC3E}">
        <p14:creationId xmlns:p14="http://schemas.microsoft.com/office/powerpoint/2010/main" val="398730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2.29167E-6 0.00047 L 0.03567 -0.05764 " pathEditMode="relative" ptsTypes="AA">
                                      <p:cBhvr>
                                        <p:cTn id="6" dur="500" fill="hold"/>
                                        <p:tgtEl>
                                          <p:spTgt spid="233"/>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8"/>
                                        </p:tgtEl>
                                        <p:attrNameLst>
                                          <p:attrName>style.visibility</p:attrName>
                                        </p:attrNameLst>
                                      </p:cBhvr>
                                      <p:to>
                                        <p:strVal val="visible"/>
                                      </p:to>
                                    </p:set>
                                  </p:childTnLst>
                                </p:cTn>
                              </p:par>
                              <p:par>
                                <p:cTn id="11" presetID="0" presetClass="path" presetSubtype="0" accel="50000" decel="50000" fill="hold" nodeType="withEffect">
                                  <p:stCondLst>
                                    <p:cond delay="0"/>
                                  </p:stCondLst>
                                  <p:childTnLst>
                                    <p:animMotion origin="layout" path="M -0.00013 0.00162 L 0.02748 0.06203 " pathEditMode="relative" ptsTypes="AA">
                                      <p:cBhvr>
                                        <p:cTn id="12" dur="500" fill="hold"/>
                                        <p:tgtEl>
                                          <p:spTgt spid="238"/>
                                        </p:tgtEl>
                                        <p:attrNameLst>
                                          <p:attrName>ppt_x</p:attrName>
                                          <p:attrName>ppt_y</p:attrName>
                                        </p:attrNameLst>
                                      </p:cBhvr>
                                    </p:animMotion>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42"/>
                                        </p:tgtEl>
                                        <p:attrNameLst>
                                          <p:attrName>style.visibility</p:attrName>
                                        </p:attrNameLst>
                                      </p:cBhvr>
                                      <p:to>
                                        <p:strVal val="visible"/>
                                      </p:to>
                                    </p:set>
                                  </p:childTnLst>
                                </p:cTn>
                              </p:par>
                              <p:par>
                                <p:cTn id="17" presetID="0" presetClass="path" presetSubtype="0" accel="50000" decel="50000" fill="hold" nodeType="withEffect">
                                  <p:stCondLst>
                                    <p:cond delay="0"/>
                                  </p:stCondLst>
                                  <p:childTnLst>
                                    <p:animMotion origin="layout" path="M -0.0017 0.00092 L -0.03204 -0.20394 " pathEditMode="relative" rAng="0" ptsTypes="AA">
                                      <p:cBhvr>
                                        <p:cTn id="18" dur="500" fill="hold"/>
                                        <p:tgtEl>
                                          <p:spTgt spid="242"/>
                                        </p:tgtEl>
                                        <p:attrNameLst>
                                          <p:attrName>ppt_x</p:attrName>
                                          <p:attrName>ppt_y</p:attrName>
                                        </p:attrNameLst>
                                      </p:cBhvr>
                                      <p:rCtr x="-1523" y="-10255"/>
                                    </p:animMotion>
                                  </p:childTnLst>
                                </p:cTn>
                              </p:par>
                              <p:par>
                                <p:cTn id="19" presetID="1" presetClass="exit" presetSubtype="0" fill="hold" nodeType="withEffect">
                                  <p:stCondLst>
                                    <p:cond delay="0"/>
                                  </p:stCondLst>
                                  <p:childTnLst>
                                    <p:set>
                                      <p:cBhvr>
                                        <p:cTn id="20" dur="1" fill="hold">
                                          <p:stCondLst>
                                            <p:cond delay="0"/>
                                          </p:stCondLst>
                                        </p:cTn>
                                        <p:tgtEl>
                                          <p:spTgt spid="233"/>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62"/>
                                        </p:tgtEl>
                                        <p:attrNameLst>
                                          <p:attrName>style.visibility</p:attrName>
                                        </p:attrNameLst>
                                      </p:cBhvr>
                                      <p:to>
                                        <p:strVal val="visible"/>
                                      </p:to>
                                    </p:set>
                                  </p:childTnLst>
                                </p:cTn>
                              </p:par>
                              <p:par>
                                <p:cTn id="25" presetID="0" presetClass="path" presetSubtype="0" accel="50000" decel="50000" fill="hold" nodeType="withEffect">
                                  <p:stCondLst>
                                    <p:cond delay="0"/>
                                  </p:stCondLst>
                                  <p:childTnLst>
                                    <p:animMotion origin="layout" path="M 0.00144 -0.00046 L -0.03815 0.06736 " pathEditMode="relative" ptsTypes="AA">
                                      <p:cBhvr>
                                        <p:cTn id="26" dur="500" fill="hold"/>
                                        <p:tgtEl>
                                          <p:spTgt spid="262"/>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7"/>
                                        </p:tgtEl>
                                        <p:attrNameLst>
                                          <p:attrName>style.visibility</p:attrName>
                                        </p:attrNameLst>
                                      </p:cBhvr>
                                      <p:to>
                                        <p:strVal val="visible"/>
                                      </p:to>
                                    </p:set>
                                  </p:childTnLst>
                                </p:cTn>
                              </p:par>
                              <p:par>
                                <p:cTn id="31" presetID="0" presetClass="path" presetSubtype="0" accel="50000" decel="50000" fill="hold" nodeType="withEffect">
                                  <p:stCondLst>
                                    <p:cond delay="0"/>
                                  </p:stCondLst>
                                  <p:childTnLst>
                                    <p:animMotion origin="layout" path="M -0.00092 -0.00069 L 0.06276 -0.09629 " pathEditMode="relative" ptsTypes="AA">
                                      <p:cBhvr>
                                        <p:cTn id="32" dur="500" fill="hold"/>
                                        <p:tgtEl>
                                          <p:spTgt spid="247"/>
                                        </p:tgtEl>
                                        <p:attrNameLst>
                                          <p:attrName>ppt_x</p:attrName>
                                          <p:attrName>ppt_y</p:attrName>
                                        </p:attrNameLst>
                                      </p:cBhvr>
                                    </p:animMotion>
                                  </p:childTnLst>
                                </p:cTn>
                              </p:par>
                              <p:par>
                                <p:cTn id="33" presetID="1" presetClass="exit" presetSubtype="0" fill="hold" nodeType="withEffect">
                                  <p:stCondLst>
                                    <p:cond delay="0"/>
                                  </p:stCondLst>
                                  <p:childTnLst>
                                    <p:set>
                                      <p:cBhvr>
                                        <p:cTn id="34" dur="1" fill="hold">
                                          <p:stCondLst>
                                            <p:cond delay="0"/>
                                          </p:stCondLst>
                                        </p:cTn>
                                        <p:tgtEl>
                                          <p:spTgt spid="242"/>
                                        </p:tgtEl>
                                        <p:attrNameLst>
                                          <p:attrName>style.visibility</p:attrName>
                                        </p:attrNameLst>
                                      </p:cBhvr>
                                      <p:to>
                                        <p:strVal val="hidden"/>
                                      </p:to>
                                    </p:set>
                                  </p:childTnLst>
                                </p:cTn>
                              </p:par>
                              <p:par>
                                <p:cTn id="35" presetID="1" presetClass="exit" presetSubtype="0" fill="hold" grpId="0" nodeType="withEffect">
                                  <p:stCondLst>
                                    <p:cond delay="0"/>
                                  </p:stCondLst>
                                  <p:childTnLst>
                                    <p:set>
                                      <p:cBhvr>
                                        <p:cTn id="36" dur="1" fill="hold">
                                          <p:stCondLst>
                                            <p:cond delay="0"/>
                                          </p:stCondLst>
                                        </p:cTn>
                                        <p:tgtEl>
                                          <p:spTgt spid="272"/>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65"/>
                                        </p:tgtEl>
                                        <p:attrNameLst>
                                          <p:attrName>style.visibility</p:attrName>
                                        </p:attrNameLst>
                                      </p:cBhvr>
                                      <p:to>
                                        <p:strVal val="visible"/>
                                      </p:to>
                                    </p:set>
                                  </p:childTnLst>
                                </p:cTn>
                              </p:par>
                              <p:par>
                                <p:cTn id="41" presetID="0" presetClass="path" presetSubtype="0" accel="50000" decel="50000" fill="hold" nodeType="withEffect">
                                  <p:stCondLst>
                                    <p:cond delay="0"/>
                                  </p:stCondLst>
                                  <p:childTnLst>
                                    <p:animMotion origin="layout" path="M -0.00039 0.00046 L 0.2444 -0.19467 " pathEditMode="relative" ptsTypes="AA">
                                      <p:cBhvr>
                                        <p:cTn id="42" dur="500" fill="hold"/>
                                        <p:tgtEl>
                                          <p:spTgt spid="265"/>
                                        </p:tgtEl>
                                        <p:attrNameLst>
                                          <p:attrName>ppt_x</p:attrName>
                                          <p:attrName>ppt_y</p:attrName>
                                        </p:attrNameLst>
                                      </p:cBhvr>
                                    </p:animMotion>
                                  </p:childTnLst>
                                </p:cTn>
                              </p:par>
                              <p:par>
                                <p:cTn id="43" presetID="1" presetClass="exit" presetSubtype="0" fill="hold" nodeType="withEffect">
                                  <p:stCondLst>
                                    <p:cond delay="0"/>
                                  </p:stCondLst>
                                  <p:childTnLst>
                                    <p:set>
                                      <p:cBhvr>
                                        <p:cTn id="44" dur="1" fill="hold">
                                          <p:stCondLst>
                                            <p:cond delay="0"/>
                                          </p:stCondLst>
                                        </p:cTn>
                                        <p:tgtEl>
                                          <p:spTgt spid="247"/>
                                        </p:tgtEl>
                                        <p:attrNameLst>
                                          <p:attrName>style.visibility</p:attrName>
                                        </p:attrNameLst>
                                      </p:cBhvr>
                                      <p:to>
                                        <p:strVal val="hidden"/>
                                      </p:to>
                                    </p:set>
                                  </p:childTnLst>
                                </p:cTn>
                              </p:par>
                              <p:par>
                                <p:cTn id="45" presetID="1" presetClass="exit" presetSubtype="0" fill="hold" grpId="0" nodeType="withEffect">
                                  <p:stCondLst>
                                    <p:cond delay="0"/>
                                  </p:stCondLst>
                                  <p:childTnLst>
                                    <p:set>
                                      <p:cBhvr>
                                        <p:cTn id="46" dur="1" fill="hold">
                                          <p:stCondLst>
                                            <p:cond delay="0"/>
                                          </p:stCondLst>
                                        </p:cTn>
                                        <p:tgtEl>
                                          <p:spTgt spid="273"/>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77"/>
                                        </p:tgtEl>
                                        <p:attrNameLst>
                                          <p:attrName>style.visibility</p:attrName>
                                        </p:attrNameLst>
                                      </p:cBhvr>
                                      <p:to>
                                        <p:strVal val="visible"/>
                                      </p:to>
                                    </p:set>
                                  </p:childTnLst>
                                </p:cTn>
                              </p:par>
                              <p:par>
                                <p:cTn id="51" presetID="0" presetClass="path" presetSubtype="0" accel="50000" decel="50000" fill="hold" nodeType="withEffect">
                                  <p:stCondLst>
                                    <p:cond delay="0"/>
                                  </p:stCondLst>
                                  <p:childTnLst>
                                    <p:animMotion origin="layout" path="M 2.70833E-6 4.81481E-6 L 0.05455 0.19513 " pathEditMode="relative" ptsTypes="AA">
                                      <p:cBhvr>
                                        <p:cTn id="52" dur="500" fill="hold"/>
                                        <p:tgtEl>
                                          <p:spTgt spid="277"/>
                                        </p:tgtEl>
                                        <p:attrNameLst>
                                          <p:attrName>ppt_x</p:attrName>
                                          <p:attrName>ppt_y</p:attrName>
                                        </p:attrNameLst>
                                      </p:cBhvr>
                                    </p:animMotion>
                                  </p:childTnLst>
                                </p:cTn>
                              </p:par>
                              <p:par>
                                <p:cTn id="53" presetID="1" presetClass="exit" presetSubtype="0" fill="hold" nodeType="withEffect">
                                  <p:stCondLst>
                                    <p:cond delay="0"/>
                                  </p:stCondLst>
                                  <p:childTnLst>
                                    <p:set>
                                      <p:cBhvr>
                                        <p:cTn id="54" dur="1" fill="hold">
                                          <p:stCondLst>
                                            <p:cond delay="0"/>
                                          </p:stCondLst>
                                        </p:cTn>
                                        <p:tgtEl>
                                          <p:spTgt spid="265"/>
                                        </p:tgtEl>
                                        <p:attrNameLst>
                                          <p:attrName>style.visibility</p:attrName>
                                        </p:attrNameLst>
                                      </p:cBhvr>
                                      <p:to>
                                        <p:strVal val="hidden"/>
                                      </p:to>
                                    </p:set>
                                  </p:childTnLst>
                                </p:cTn>
                              </p:par>
                              <p:par>
                                <p:cTn id="55" presetID="1" presetClass="entr" presetSubtype="0" fill="hold" nodeType="withEffect">
                                  <p:stCondLst>
                                    <p:cond delay="0"/>
                                  </p:stCondLst>
                                  <p:childTnLst>
                                    <p:set>
                                      <p:cBhvr>
                                        <p:cTn id="56" dur="1" fill="hold">
                                          <p:stCondLst>
                                            <p:cond delay="0"/>
                                          </p:stCondLst>
                                        </p:cTn>
                                        <p:tgtEl>
                                          <p:spTgt spid="282"/>
                                        </p:tgtEl>
                                        <p:attrNameLst>
                                          <p:attrName>style.visibility</p:attrName>
                                        </p:attrNameLst>
                                      </p:cBhvr>
                                      <p:to>
                                        <p:strVal val="visible"/>
                                      </p:to>
                                    </p:set>
                                  </p:childTnLst>
                                </p:cTn>
                              </p:par>
                              <p:par>
                                <p:cTn id="57" presetID="0" presetClass="path" presetSubtype="0" accel="50000" decel="50000" fill="hold" nodeType="withEffect">
                                  <p:stCondLst>
                                    <p:cond delay="0"/>
                                  </p:stCondLst>
                                  <p:childTnLst>
                                    <p:animMotion origin="layout" path="M -0.00039 0.00116 L 0.19844 0.1963 " pathEditMode="relative" rAng="0" ptsTypes="AA">
                                      <p:cBhvr>
                                        <p:cTn id="58" dur="500" fill="hold"/>
                                        <p:tgtEl>
                                          <p:spTgt spid="282"/>
                                        </p:tgtEl>
                                        <p:attrNameLst>
                                          <p:attrName>ppt_x</p:attrName>
                                          <p:attrName>ppt_y</p:attrName>
                                        </p:attrNameLst>
                                      </p:cBhvr>
                                      <p:rCtr x="9935" y="9745"/>
                                    </p:animMotion>
                                  </p:childTnLst>
                                </p:cTn>
                              </p:par>
                              <p:par>
                                <p:cTn id="59" presetID="1" presetClass="exit" presetSubtype="0" fill="hold" grpId="0" nodeType="withEffect">
                                  <p:stCondLst>
                                    <p:cond delay="0"/>
                                  </p:stCondLst>
                                  <p:childTnLst>
                                    <p:set>
                                      <p:cBhvr>
                                        <p:cTn id="60" dur="1" fill="hold">
                                          <p:stCondLst>
                                            <p:cond delay="0"/>
                                          </p:stCondLst>
                                        </p:cTn>
                                        <p:tgtEl>
                                          <p:spTgt spid="274"/>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87"/>
                                        </p:tgtEl>
                                        <p:attrNameLst>
                                          <p:attrName>style.visibility</p:attrName>
                                        </p:attrNameLst>
                                      </p:cBhvr>
                                      <p:to>
                                        <p:strVal val="visible"/>
                                      </p:to>
                                    </p:set>
                                  </p:childTnLst>
                                </p:cTn>
                              </p:par>
                              <p:par>
                                <p:cTn id="65" presetID="0" presetClass="path" presetSubtype="0" accel="50000" decel="50000" fill="hold" nodeType="withEffect">
                                  <p:stCondLst>
                                    <p:cond delay="0"/>
                                  </p:stCondLst>
                                  <p:childTnLst>
                                    <p:animMotion origin="layout" path="M 0.00091 0.00046 L -0.06341 0.08866 " pathEditMode="relative" ptsTypes="AA">
                                      <p:cBhvr>
                                        <p:cTn id="66" dur="500" fill="hold"/>
                                        <p:tgtEl>
                                          <p:spTgt spid="287"/>
                                        </p:tgtEl>
                                        <p:attrNameLst>
                                          <p:attrName>ppt_x</p:attrName>
                                          <p:attrName>ppt_y</p:attrName>
                                        </p:attrNameLst>
                                      </p:cBhvr>
                                    </p:animMotion>
                                  </p:childTnLst>
                                </p:cTn>
                              </p:par>
                              <p:par>
                                <p:cTn id="67" presetID="1" presetClass="entr" presetSubtype="0" fill="hold" nodeType="withEffect">
                                  <p:stCondLst>
                                    <p:cond delay="0"/>
                                  </p:stCondLst>
                                  <p:childTnLst>
                                    <p:set>
                                      <p:cBhvr>
                                        <p:cTn id="68" dur="1" fill="hold">
                                          <p:stCondLst>
                                            <p:cond delay="0"/>
                                          </p:stCondLst>
                                        </p:cTn>
                                        <p:tgtEl>
                                          <p:spTgt spid="292"/>
                                        </p:tgtEl>
                                        <p:attrNameLst>
                                          <p:attrName>style.visibility</p:attrName>
                                        </p:attrNameLst>
                                      </p:cBhvr>
                                      <p:to>
                                        <p:strVal val="visible"/>
                                      </p:to>
                                    </p:set>
                                  </p:childTnLst>
                                </p:cTn>
                              </p:par>
                              <p:par>
                                <p:cTn id="69" presetID="0" presetClass="path" presetSubtype="0" accel="50000" decel="50000" fill="hold" nodeType="withEffect">
                                  <p:stCondLst>
                                    <p:cond delay="0"/>
                                  </p:stCondLst>
                                  <p:childTnLst>
                                    <p:animMotion origin="layout" path="M 0.00078 0.00023 L 0.0013 0.08912 " pathEditMode="relative" rAng="0" ptsTypes="AA">
                                      <p:cBhvr>
                                        <p:cTn id="70" dur="500" fill="hold"/>
                                        <p:tgtEl>
                                          <p:spTgt spid="292"/>
                                        </p:tgtEl>
                                        <p:attrNameLst>
                                          <p:attrName>ppt_x</p:attrName>
                                          <p:attrName>ppt_y</p:attrName>
                                        </p:attrNameLst>
                                      </p:cBhvr>
                                      <p:rCtr x="26" y="4444"/>
                                    </p:animMotion>
                                  </p:childTnLst>
                                </p:cTn>
                              </p:par>
                              <p:par>
                                <p:cTn id="71" presetID="1" presetClass="entr" presetSubtype="0" fill="hold" nodeType="withEffect">
                                  <p:stCondLst>
                                    <p:cond delay="0"/>
                                  </p:stCondLst>
                                  <p:childTnLst>
                                    <p:set>
                                      <p:cBhvr>
                                        <p:cTn id="72" dur="1" fill="hold">
                                          <p:stCondLst>
                                            <p:cond delay="0"/>
                                          </p:stCondLst>
                                        </p:cTn>
                                        <p:tgtEl>
                                          <p:spTgt spid="297"/>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297"/>
                                        </p:tgtEl>
                                        <p:attrNameLst>
                                          <p:attrName>style.visibility</p:attrName>
                                        </p:attrNameLst>
                                      </p:cBhvr>
                                      <p:to>
                                        <p:strVal val="visible"/>
                                      </p:to>
                                    </p:set>
                                  </p:childTnLst>
                                </p:cTn>
                              </p:par>
                              <p:par>
                                <p:cTn id="75" presetID="0" presetClass="path" presetSubtype="0" accel="50000" decel="50000" fill="hold" nodeType="withEffect">
                                  <p:stCondLst>
                                    <p:cond delay="0"/>
                                  </p:stCondLst>
                                  <p:childTnLst>
                                    <p:animMotion origin="layout" path="M -0.00039 0.00023 L -0.06406 0.09005 " pathEditMode="relative" ptsTypes="AA">
                                      <p:cBhvr>
                                        <p:cTn id="76" dur="500" fill="hold"/>
                                        <p:tgtEl>
                                          <p:spTgt spid="297"/>
                                        </p:tgtEl>
                                        <p:attrNameLst>
                                          <p:attrName>ppt_x</p:attrName>
                                          <p:attrName>ppt_y</p:attrName>
                                        </p:attrNameLst>
                                      </p:cBhvr>
                                    </p:animMotion>
                                  </p:childTnLst>
                                </p:cTn>
                              </p:par>
                              <p:par>
                                <p:cTn id="77" presetID="1" presetClass="entr" presetSubtype="0" fill="hold" nodeType="withEffect">
                                  <p:stCondLst>
                                    <p:cond delay="0"/>
                                  </p:stCondLst>
                                  <p:childTnLst>
                                    <p:set>
                                      <p:cBhvr>
                                        <p:cTn id="78" dur="1" fill="hold">
                                          <p:stCondLst>
                                            <p:cond delay="0"/>
                                          </p:stCondLst>
                                        </p:cTn>
                                        <p:tgtEl>
                                          <p:spTgt spid="302"/>
                                        </p:tgtEl>
                                        <p:attrNameLst>
                                          <p:attrName>style.visibility</p:attrName>
                                        </p:attrNameLst>
                                      </p:cBhvr>
                                      <p:to>
                                        <p:strVal val="visible"/>
                                      </p:to>
                                    </p:set>
                                  </p:childTnLst>
                                </p:cTn>
                              </p:par>
                              <p:par>
                                <p:cTn id="79" presetID="0" presetClass="path" presetSubtype="0" accel="50000" decel="50000" fill="hold" nodeType="withEffect">
                                  <p:stCondLst>
                                    <p:cond delay="0"/>
                                  </p:stCondLst>
                                  <p:childTnLst>
                                    <p:animMotion origin="layout" path="M -0.00039 0.00023 L 0.00065 0.09097 " pathEditMode="relative" rAng="0" ptsTypes="AA">
                                      <p:cBhvr>
                                        <p:cTn id="80" dur="500" fill="hold"/>
                                        <p:tgtEl>
                                          <p:spTgt spid="302"/>
                                        </p:tgtEl>
                                        <p:attrNameLst>
                                          <p:attrName>ppt_x</p:attrName>
                                          <p:attrName>ppt_y</p:attrName>
                                        </p:attrNameLst>
                                      </p:cBhvr>
                                      <p:rCtr x="52" y="4537"/>
                                    </p:animMotion>
                                  </p:childTnLst>
                                </p:cTn>
                              </p:par>
                              <p:par>
                                <p:cTn id="81" presetID="1" presetClass="exit" presetSubtype="0" fill="hold" nodeType="withEffect">
                                  <p:stCondLst>
                                    <p:cond delay="0"/>
                                  </p:stCondLst>
                                  <p:childTnLst>
                                    <p:set>
                                      <p:cBhvr>
                                        <p:cTn id="82" dur="1" fill="hold">
                                          <p:stCondLst>
                                            <p:cond delay="0"/>
                                          </p:stCondLst>
                                        </p:cTn>
                                        <p:tgtEl>
                                          <p:spTgt spid="282"/>
                                        </p:tgtEl>
                                        <p:attrNameLst>
                                          <p:attrName>style.visibility</p:attrName>
                                        </p:attrNameLst>
                                      </p:cBhvr>
                                      <p:to>
                                        <p:strVal val="hidden"/>
                                      </p:to>
                                    </p:set>
                                  </p:childTnLst>
                                </p:cTn>
                              </p:par>
                              <p:par>
                                <p:cTn id="83" presetID="1" presetClass="exit" presetSubtype="0" fill="hold" nodeType="withEffect">
                                  <p:stCondLst>
                                    <p:cond delay="0"/>
                                  </p:stCondLst>
                                  <p:childTnLst>
                                    <p:set>
                                      <p:cBhvr>
                                        <p:cTn id="84" dur="1" fill="hold">
                                          <p:stCondLst>
                                            <p:cond delay="0"/>
                                          </p:stCondLst>
                                        </p:cTn>
                                        <p:tgtEl>
                                          <p:spTgt spid="277"/>
                                        </p:tgtEl>
                                        <p:attrNameLst>
                                          <p:attrName>style.visibility</p:attrName>
                                        </p:attrNameLst>
                                      </p:cBhvr>
                                      <p:to>
                                        <p:strVal val="hidden"/>
                                      </p:to>
                                    </p:set>
                                  </p:childTnLst>
                                </p:cTn>
                              </p:par>
                              <p:par>
                                <p:cTn id="85" presetID="1" presetClass="exit" presetSubtype="0" fill="hold" grpId="0" nodeType="withEffect">
                                  <p:stCondLst>
                                    <p:cond delay="0"/>
                                  </p:stCondLst>
                                  <p:childTnLst>
                                    <p:set>
                                      <p:cBhvr>
                                        <p:cTn id="86" dur="1" fill="hold">
                                          <p:stCondLst>
                                            <p:cond delay="0"/>
                                          </p:stCondLst>
                                        </p:cTn>
                                        <p:tgtEl>
                                          <p:spTgt spid="275"/>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307"/>
                                        </p:tgtEl>
                                        <p:attrNameLst>
                                          <p:attrName>style.visibility</p:attrName>
                                        </p:attrNameLst>
                                      </p:cBhvr>
                                      <p:to>
                                        <p:strVal val="visible"/>
                                      </p:to>
                                    </p:set>
                                  </p:childTnLst>
                                </p:cTn>
                              </p:par>
                              <p:par>
                                <p:cTn id="91" presetID="0" presetClass="path" presetSubtype="0" accel="50000" decel="50000" fill="hold" nodeType="withEffect">
                                  <p:stCondLst>
                                    <p:cond delay="0"/>
                                  </p:stCondLst>
                                  <p:childTnLst>
                                    <p:animMotion origin="layout" path="M 0.00091 -0.0007 L -0.00013 0.08333 " pathEditMode="relative" ptsTypes="AA">
                                      <p:cBhvr>
                                        <p:cTn id="92" dur="500" fill="hold"/>
                                        <p:tgtEl>
                                          <p:spTgt spid="307"/>
                                        </p:tgtEl>
                                        <p:attrNameLst>
                                          <p:attrName>ppt_x</p:attrName>
                                          <p:attrName>ppt_y</p:attrName>
                                        </p:attrNameLst>
                                      </p:cBhvr>
                                    </p:animMotion>
                                  </p:childTnLst>
                                </p:cTn>
                              </p:par>
                              <p:par>
                                <p:cTn id="93" presetID="1" presetClass="entr" presetSubtype="0" fill="hold" nodeType="withEffect">
                                  <p:stCondLst>
                                    <p:cond delay="0"/>
                                  </p:stCondLst>
                                  <p:childTnLst>
                                    <p:set>
                                      <p:cBhvr>
                                        <p:cTn id="94" dur="1" fill="hold">
                                          <p:stCondLst>
                                            <p:cond delay="0"/>
                                          </p:stCondLst>
                                        </p:cTn>
                                        <p:tgtEl>
                                          <p:spTgt spid="310"/>
                                        </p:tgtEl>
                                        <p:attrNameLst>
                                          <p:attrName>style.visibility</p:attrName>
                                        </p:attrNameLst>
                                      </p:cBhvr>
                                      <p:to>
                                        <p:strVal val="visible"/>
                                      </p:to>
                                    </p:set>
                                  </p:childTnLst>
                                </p:cTn>
                              </p:par>
                              <p:par>
                                <p:cTn id="95" presetID="0" presetClass="path" presetSubtype="0" accel="50000" decel="50000" fill="hold" nodeType="withEffect">
                                  <p:stCondLst>
                                    <p:cond delay="0"/>
                                  </p:stCondLst>
                                  <p:childTnLst>
                                    <p:animMotion origin="layout" path="M 0.0013 2.59259E-6 L -0.00091 0.08102 " pathEditMode="relative" ptsTypes="AA">
                                      <p:cBhvr>
                                        <p:cTn id="96" dur="500" fill="hold"/>
                                        <p:tgtEl>
                                          <p:spTgt spid="310"/>
                                        </p:tgtEl>
                                        <p:attrNameLst>
                                          <p:attrName>ppt_x</p:attrName>
                                          <p:attrName>ppt_y</p:attrName>
                                        </p:attrNameLst>
                                      </p:cBhvr>
                                    </p:animMotion>
                                  </p:childTnLst>
                                </p:cTn>
                              </p:par>
                              <p:par>
                                <p:cTn id="97" presetID="1" presetClass="entr" presetSubtype="0" fill="hold" nodeType="withEffect">
                                  <p:stCondLst>
                                    <p:cond delay="0"/>
                                  </p:stCondLst>
                                  <p:childTnLst>
                                    <p:set>
                                      <p:cBhvr>
                                        <p:cTn id="98" dur="1" fill="hold">
                                          <p:stCondLst>
                                            <p:cond delay="0"/>
                                          </p:stCondLst>
                                        </p:cTn>
                                        <p:tgtEl>
                                          <p:spTgt spid="313"/>
                                        </p:tgtEl>
                                        <p:attrNameLst>
                                          <p:attrName>style.visibility</p:attrName>
                                        </p:attrNameLst>
                                      </p:cBhvr>
                                      <p:to>
                                        <p:strVal val="visible"/>
                                      </p:to>
                                    </p:set>
                                  </p:childTnLst>
                                </p:cTn>
                              </p:par>
                              <p:par>
                                <p:cTn id="99" presetID="0" presetClass="path" presetSubtype="0" accel="50000" decel="50000" fill="hold" nodeType="withEffect">
                                  <p:stCondLst>
                                    <p:cond delay="0"/>
                                  </p:stCondLst>
                                  <p:childTnLst>
                                    <p:animMotion origin="layout" path="M 0.00092 -1.48148E-6 L 0.00092 0.08102 " pathEditMode="relative" ptsTypes="AA">
                                      <p:cBhvr>
                                        <p:cTn id="100" dur="500" fill="hold"/>
                                        <p:tgtEl>
                                          <p:spTgt spid="313"/>
                                        </p:tgtEl>
                                        <p:attrNameLst>
                                          <p:attrName>ppt_x</p:attrName>
                                          <p:attrName>ppt_y</p:attrName>
                                        </p:attrNameLst>
                                      </p:cBhvr>
                                    </p:animMotion>
                                  </p:childTnLst>
                                </p:cTn>
                              </p:par>
                              <p:par>
                                <p:cTn id="101" presetID="1" presetClass="exit" presetSubtype="0" fill="hold" nodeType="withEffect">
                                  <p:stCondLst>
                                    <p:cond delay="0"/>
                                  </p:stCondLst>
                                  <p:childTnLst>
                                    <p:set>
                                      <p:cBhvr>
                                        <p:cTn id="102" dur="1" fill="hold">
                                          <p:stCondLst>
                                            <p:cond delay="0"/>
                                          </p:stCondLst>
                                        </p:cTn>
                                        <p:tgtEl>
                                          <p:spTgt spid="292"/>
                                        </p:tgtEl>
                                        <p:attrNameLst>
                                          <p:attrName>style.visibility</p:attrName>
                                        </p:attrNameLst>
                                      </p:cBhvr>
                                      <p:to>
                                        <p:strVal val="hidden"/>
                                      </p:to>
                                    </p:set>
                                  </p:childTnLst>
                                </p:cTn>
                              </p:par>
                              <p:par>
                                <p:cTn id="103" presetID="1" presetClass="exit" presetSubtype="0" fill="hold" nodeType="withEffect">
                                  <p:stCondLst>
                                    <p:cond delay="0"/>
                                  </p:stCondLst>
                                  <p:childTnLst>
                                    <p:set>
                                      <p:cBhvr>
                                        <p:cTn id="104" dur="1" fill="hold">
                                          <p:stCondLst>
                                            <p:cond delay="0"/>
                                          </p:stCondLst>
                                        </p:cTn>
                                        <p:tgtEl>
                                          <p:spTgt spid="287"/>
                                        </p:tgtEl>
                                        <p:attrNameLst>
                                          <p:attrName>style.visibility</p:attrName>
                                        </p:attrNameLst>
                                      </p:cBhvr>
                                      <p:to>
                                        <p:strVal val="hidden"/>
                                      </p:to>
                                    </p:set>
                                  </p:childTnLst>
                                </p:cTn>
                              </p:par>
                              <p:par>
                                <p:cTn id="105" presetID="1" presetClass="exit" presetSubtype="0" fill="hold" nodeType="withEffect">
                                  <p:stCondLst>
                                    <p:cond delay="0"/>
                                  </p:stCondLst>
                                  <p:childTnLst>
                                    <p:set>
                                      <p:cBhvr>
                                        <p:cTn id="106" dur="1" fill="hold">
                                          <p:stCondLst>
                                            <p:cond delay="0"/>
                                          </p:stCondLst>
                                        </p:cTn>
                                        <p:tgtEl>
                                          <p:spTgt spid="302"/>
                                        </p:tgtEl>
                                        <p:attrNameLst>
                                          <p:attrName>style.visibility</p:attrName>
                                        </p:attrNameLst>
                                      </p:cBhvr>
                                      <p:to>
                                        <p:strVal val="hidden"/>
                                      </p:to>
                                    </p:set>
                                  </p:childTnLst>
                                </p:cTn>
                              </p:par>
                              <p:par>
                                <p:cTn id="107" presetID="1" presetClass="exit" presetSubtype="0" fill="hold" nodeType="withEffect">
                                  <p:stCondLst>
                                    <p:cond delay="0"/>
                                  </p:stCondLst>
                                  <p:childTnLst>
                                    <p:set>
                                      <p:cBhvr>
                                        <p:cTn id="108" dur="1" fill="hold">
                                          <p:stCondLst>
                                            <p:cond delay="0"/>
                                          </p:stCondLst>
                                        </p:cTn>
                                        <p:tgtEl>
                                          <p:spTgt spid="297"/>
                                        </p:tgtEl>
                                        <p:attrNameLst>
                                          <p:attrName>style.visibility</p:attrName>
                                        </p:attrNameLst>
                                      </p:cBhvr>
                                      <p:to>
                                        <p:strVal val="hidden"/>
                                      </p:to>
                                    </p:set>
                                  </p:childTnLst>
                                </p:cTn>
                              </p:par>
                              <p:par>
                                <p:cTn id="109" presetID="1" presetClass="exit" presetSubtype="0" fill="hold" grpId="0" nodeType="withEffect">
                                  <p:stCondLst>
                                    <p:cond delay="0"/>
                                  </p:stCondLst>
                                  <p:childTnLst>
                                    <p:set>
                                      <p:cBhvr>
                                        <p:cTn id="110" dur="1" fill="hold">
                                          <p:stCondLst>
                                            <p:cond delay="0"/>
                                          </p:stCondLst>
                                        </p:cTn>
                                        <p:tgtEl>
                                          <p:spTgt spid="276"/>
                                        </p:tgtEl>
                                        <p:attrNameLst>
                                          <p:attrName>style.visibility</p:attrName>
                                        </p:attrNameLst>
                                      </p:cBhvr>
                                      <p:to>
                                        <p:strVal val="hidden"/>
                                      </p:to>
                                    </p:set>
                                  </p:childTnLst>
                                </p:cTn>
                              </p:par>
                              <p:par>
                                <p:cTn id="111" presetID="1" presetClass="exit" presetSubtype="0" fill="hold" grpId="0" nodeType="withEffect">
                                  <p:stCondLst>
                                    <p:cond delay="0"/>
                                  </p:stCondLst>
                                  <p:childTnLst>
                                    <p:set>
                                      <p:cBhvr>
                                        <p:cTn id="112" dur="1" fill="hold">
                                          <p:stCondLst>
                                            <p:cond delay="0"/>
                                          </p:stCondLst>
                                        </p:cTn>
                                        <p:tgtEl>
                                          <p:spTgt spid="270"/>
                                        </p:tgtEl>
                                        <p:attrNameLst>
                                          <p:attrName>style.visibility</p:attrName>
                                        </p:attrNameLst>
                                      </p:cBhvr>
                                      <p:to>
                                        <p:strVal val="hidden"/>
                                      </p:to>
                                    </p:set>
                                  </p:childTnLst>
                                </p:cTn>
                              </p:par>
                              <p:par>
                                <p:cTn id="113" presetID="1" presetClass="exit" presetSubtype="0" fill="hold" grpId="0" nodeType="withEffect">
                                  <p:stCondLst>
                                    <p:cond delay="0"/>
                                  </p:stCondLst>
                                  <p:childTnLst>
                                    <p:set>
                                      <p:cBhvr>
                                        <p:cTn id="114" dur="1" fill="hold">
                                          <p:stCondLst>
                                            <p:cond delay="0"/>
                                          </p:stCondLst>
                                        </p:cTn>
                                        <p:tgtEl>
                                          <p:spTgt spid="271"/>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316"/>
                                        </p:tgtEl>
                                        <p:attrNameLst>
                                          <p:attrName>style.visibility</p:attrName>
                                        </p:attrNameLst>
                                      </p:cBhvr>
                                      <p:to>
                                        <p:strVal val="visible"/>
                                      </p:to>
                                    </p:set>
                                  </p:childTnLst>
                                </p:cTn>
                              </p:par>
                              <p:par>
                                <p:cTn id="119" presetID="0" presetClass="path" presetSubtype="0" accel="50000" decel="50000" fill="hold" nodeType="withEffect">
                                  <p:stCondLst>
                                    <p:cond delay="0"/>
                                  </p:stCondLst>
                                  <p:childTnLst>
                                    <p:animMotion origin="layout" path="M 0.00013 -0.00046 L -0.03242 0.1213 " pathEditMode="relative" ptsTypes="AA">
                                      <p:cBhvr>
                                        <p:cTn id="120" dur="500" fill="hold"/>
                                        <p:tgtEl>
                                          <p:spTgt spid="316"/>
                                        </p:tgtEl>
                                        <p:attrNameLst>
                                          <p:attrName>ppt_x</p:attrName>
                                          <p:attrName>ppt_y</p:attrName>
                                        </p:attrNameLst>
                                      </p:cBhvr>
                                    </p:animMotion>
                                  </p:childTnLst>
                                </p:cTn>
                              </p:par>
                              <p:par>
                                <p:cTn id="121" presetID="1" presetClass="exit" presetSubtype="0" fill="hold" nodeType="withEffect">
                                  <p:stCondLst>
                                    <p:cond delay="0"/>
                                  </p:stCondLst>
                                  <p:childTnLst>
                                    <p:set>
                                      <p:cBhvr>
                                        <p:cTn id="122" dur="1" fill="hold">
                                          <p:stCondLst>
                                            <p:cond delay="0"/>
                                          </p:stCondLst>
                                        </p:cTn>
                                        <p:tgtEl>
                                          <p:spTgt spid="313"/>
                                        </p:tgtEl>
                                        <p:attrNameLst>
                                          <p:attrName>style.visibility</p:attrName>
                                        </p:attrNameLst>
                                      </p:cBhvr>
                                      <p:to>
                                        <p:strVal val="hidden"/>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319"/>
                                        </p:tgtEl>
                                        <p:attrNameLst>
                                          <p:attrName>style.visibility</p:attrName>
                                        </p:attrNameLst>
                                      </p:cBhvr>
                                      <p:to>
                                        <p:strVal val="visible"/>
                                      </p:to>
                                    </p:set>
                                  </p:childTnLst>
                                </p:cTn>
                              </p:par>
                              <p:par>
                                <p:cTn id="127" presetID="0" presetClass="path" presetSubtype="0" accel="50000" decel="50000" fill="hold" nodeType="withEffect">
                                  <p:stCondLst>
                                    <p:cond delay="0"/>
                                  </p:stCondLst>
                                  <p:childTnLst>
                                    <p:animMotion origin="layout" path="M 0.00131 -0.00093 L -0.02916 0.10625 " pathEditMode="relative" ptsTypes="AA">
                                      <p:cBhvr>
                                        <p:cTn id="128" dur="500" fill="hold"/>
                                        <p:tgtEl>
                                          <p:spTgt spid="319"/>
                                        </p:tgtEl>
                                        <p:attrNameLst>
                                          <p:attrName>ppt_x</p:attrName>
                                          <p:attrName>ppt_y</p:attrName>
                                        </p:attrNameLst>
                                      </p:cBhvr>
                                    </p:animMotion>
                                  </p:childTnLst>
                                </p:cTn>
                              </p:par>
                              <p:par>
                                <p:cTn id="129" presetID="1" presetClass="entr" presetSubtype="0" fill="hold" nodeType="withEffect">
                                  <p:stCondLst>
                                    <p:cond delay="0"/>
                                  </p:stCondLst>
                                  <p:childTnLst>
                                    <p:set>
                                      <p:cBhvr>
                                        <p:cTn id="130" dur="1" fill="hold">
                                          <p:stCondLst>
                                            <p:cond delay="0"/>
                                          </p:stCondLst>
                                        </p:cTn>
                                        <p:tgtEl>
                                          <p:spTgt spid="322"/>
                                        </p:tgtEl>
                                        <p:attrNameLst>
                                          <p:attrName>style.visibility</p:attrName>
                                        </p:attrNameLst>
                                      </p:cBhvr>
                                      <p:to>
                                        <p:strVal val="visible"/>
                                      </p:to>
                                    </p:set>
                                  </p:childTnLst>
                                </p:cTn>
                              </p:par>
                              <p:par>
                                <p:cTn id="131" presetID="0" presetClass="path" presetSubtype="0" accel="50000" decel="50000" fill="hold" nodeType="withEffect">
                                  <p:stCondLst>
                                    <p:cond delay="0"/>
                                  </p:stCondLst>
                                  <p:childTnLst>
                                    <p:animMotion origin="layout" path="M 0.00039 0.00116 L 0.03021 0.10648 " pathEditMode="relative" ptsTypes="AA">
                                      <p:cBhvr>
                                        <p:cTn id="132" dur="500" fill="hold"/>
                                        <p:tgtEl>
                                          <p:spTgt spid="322"/>
                                        </p:tgtEl>
                                        <p:attrNameLst>
                                          <p:attrName>ppt_x</p:attrName>
                                          <p:attrName>ppt_y</p:attrName>
                                        </p:attrNameLst>
                                      </p:cBhvr>
                                    </p:animMotion>
                                  </p:childTnLst>
                                </p:cTn>
                              </p:par>
                              <p:par>
                                <p:cTn id="133" presetID="1" presetClass="exit" presetSubtype="0" fill="hold" nodeType="withEffect">
                                  <p:stCondLst>
                                    <p:cond delay="0"/>
                                  </p:stCondLst>
                                  <p:childTnLst>
                                    <p:set>
                                      <p:cBhvr>
                                        <p:cTn id="134" dur="1" fill="hold">
                                          <p:stCondLst>
                                            <p:cond delay="0"/>
                                          </p:stCondLst>
                                        </p:cTn>
                                        <p:tgtEl>
                                          <p:spTgt spid="3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animBg="1"/>
      <p:bldP spid="271" grpId="0"/>
      <p:bldP spid="272" grpId="0" animBg="1"/>
      <p:bldP spid="273" grpId="0" animBg="1"/>
      <p:bldP spid="274" grpId="0" animBg="1"/>
      <p:bldP spid="275" grpId="0" animBg="1"/>
      <p:bldP spid="27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Evaluation</a:t>
            </a:r>
          </a:p>
        </p:txBody>
      </p:sp>
      <p:sp>
        <p:nvSpPr>
          <p:cNvPr id="3" name="Content Placeholder 2"/>
          <p:cNvSpPr>
            <a:spLocks noGrp="1"/>
          </p:cNvSpPr>
          <p:nvPr>
            <p:ph idx="1"/>
          </p:nvPr>
        </p:nvSpPr>
        <p:spPr>
          <a:xfrm>
            <a:off x="838200" y="1192696"/>
            <a:ext cx="10515600" cy="4984267"/>
          </a:xfrm>
        </p:spPr>
        <p:txBody>
          <a:bodyPr>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latin typeface="+mj-lt"/>
              </a:rPr>
              <a:t>We evaluated three main aspects of Elmo:</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latin typeface="+mj-lt"/>
            </a:endParaRPr>
          </a:p>
          <a:p>
            <a:pPr marL="514350" indent="-514350">
              <a:lnSpc>
                <a:spcPct val="100000"/>
              </a:lnSpc>
              <a:spcBef>
                <a:spcPts val="0"/>
              </a:spcBef>
              <a:buFontTx/>
              <a:buAutoNum type="arabicPeriod"/>
              <a:defRPr/>
            </a:pPr>
            <a:r>
              <a:rPr lang="en-US" b="1" dirty="0">
                <a:latin typeface="+mj-lt"/>
              </a:rPr>
              <a:t>Data- and control-plane scalability:</a:t>
            </a:r>
            <a:r>
              <a:rPr lang="en-US" dirty="0">
                <a:latin typeface="+mj-lt"/>
              </a:rPr>
              <a:t> Elmo scales to millions of multicast groups with minimal flow-table usage and control overhead on switches.</a:t>
            </a:r>
          </a:p>
          <a:p>
            <a:pPr marL="514350" indent="-514350">
              <a:lnSpc>
                <a:spcPct val="100000"/>
              </a:lnSpc>
              <a:spcBef>
                <a:spcPts val="0"/>
              </a:spcBef>
              <a:buFontTx/>
              <a:buAutoNum type="arabicPeriod"/>
              <a:defRPr/>
            </a:pPr>
            <a:endParaRPr lang="en-US" b="1" dirty="0">
              <a:latin typeface="+mj-lt"/>
            </a:endParaRPr>
          </a:p>
          <a:p>
            <a:pPr marL="514350" indent="-514350">
              <a:lnSpc>
                <a:spcPct val="100000"/>
              </a:lnSpc>
              <a:spcBef>
                <a:spcPts val="0"/>
              </a:spcBef>
              <a:buFontTx/>
              <a:buAutoNum type="arabicPeriod"/>
              <a:defRPr/>
            </a:pPr>
            <a:r>
              <a:rPr lang="en-US" b="1" dirty="0">
                <a:latin typeface="+mj-lt"/>
              </a:rPr>
              <a:t>End-to-end applications: </a:t>
            </a:r>
            <a:r>
              <a:rPr lang="en-US" dirty="0">
                <a:latin typeface="+mj-lt"/>
              </a:rPr>
              <a:t>Applications run unmodified and benefits from reduced CPU and bandwidth utilization.</a:t>
            </a:r>
          </a:p>
          <a:p>
            <a:pPr marL="514350" indent="-514350">
              <a:lnSpc>
                <a:spcPct val="100000"/>
              </a:lnSpc>
              <a:spcBef>
                <a:spcPts val="0"/>
              </a:spcBef>
              <a:buFontTx/>
              <a:buAutoNum type="arabicPeriod"/>
              <a:defRPr/>
            </a:pPr>
            <a:endParaRPr lang="en-US" b="1" dirty="0">
              <a:latin typeface="+mj-lt"/>
            </a:endParaRPr>
          </a:p>
          <a:p>
            <a:pPr marL="514350" indent="-514350">
              <a:lnSpc>
                <a:spcPct val="100000"/>
              </a:lnSpc>
              <a:spcBef>
                <a:spcPts val="0"/>
              </a:spcBef>
              <a:buFontTx/>
              <a:buAutoNum type="arabicPeriod"/>
              <a:defRPr/>
            </a:pPr>
            <a:r>
              <a:rPr lang="en-US" b="1" dirty="0">
                <a:latin typeface="+mj-lt"/>
              </a:rPr>
              <a:t>Hardware resource requirements:</a:t>
            </a:r>
            <a:r>
              <a:rPr lang="en-US" dirty="0">
                <a:latin typeface="+mj-lt"/>
              </a:rPr>
              <a:t> Elmo is inexpensive to implement in switching ASICs.</a:t>
            </a:r>
          </a:p>
          <a:p>
            <a:pPr marL="514350" indent="-514350">
              <a:lnSpc>
                <a:spcPct val="100000"/>
              </a:lnSpc>
              <a:spcBef>
                <a:spcPts val="0"/>
              </a:spcBef>
              <a:buFontTx/>
              <a:buAutoNum type="arabicPeriod"/>
              <a:defRPr/>
            </a:pPr>
            <a:endParaRPr lang="en-US" dirty="0">
              <a:latin typeface="+mj-lt"/>
            </a:endParaRPr>
          </a:p>
          <a:p>
            <a:pPr marL="514350" indent="-514350">
              <a:lnSpc>
                <a:spcPct val="100000"/>
              </a:lnSpc>
              <a:spcBef>
                <a:spcPts val="0"/>
              </a:spcBef>
              <a:buFontTx/>
              <a:buAutoNum type="arabicPeriod"/>
              <a:defRPr/>
            </a:pPr>
            <a:r>
              <a:rPr lang="en-US" b="1" dirty="0">
                <a:latin typeface="+mj-lt"/>
              </a:rPr>
              <a:t>Load on hypervisor switches: </a:t>
            </a:r>
            <a:r>
              <a:rPr lang="en-US" dirty="0">
                <a:latin typeface="+mj-lt"/>
              </a:rPr>
              <a:t>Elmo imposes negligible overheads at hypervisor switches</a:t>
            </a:r>
            <a:endParaRPr lang="en-US" b="1" dirty="0">
              <a:latin typeface="+mj-lt"/>
            </a:endParaRPr>
          </a:p>
        </p:txBody>
      </p:sp>
    </p:spTree>
    <p:extLst>
      <p:ext uri="{BB962C8B-B14F-4D97-AF65-F5344CB8AC3E}">
        <p14:creationId xmlns:p14="http://schemas.microsoft.com/office/powerpoint/2010/main" val="1295001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Scales to Millions of Groups</a:t>
            </a:r>
          </a:p>
        </p:txBody>
      </p:sp>
      <p:sp>
        <p:nvSpPr>
          <p:cNvPr id="10" name="TextBox 9"/>
          <p:cNvSpPr txBox="1"/>
          <p:nvPr/>
        </p:nvSpPr>
        <p:spPr>
          <a:xfrm>
            <a:off x="1346499" y="1046922"/>
            <a:ext cx="9303572" cy="1200329"/>
          </a:xfrm>
          <a:prstGeom prst="rect">
            <a:avLst/>
          </a:prstGeom>
          <a:noFill/>
        </p:spPr>
        <p:txBody>
          <a:bodyPr wrap="square" rtlCol="0">
            <a:spAutoFit/>
          </a:bodyPr>
          <a:lstStyle/>
          <a:p>
            <a:r>
              <a:rPr lang="en-US" sz="2400" dirty="0">
                <a:latin typeface="+mj-lt"/>
              </a:rPr>
              <a:t>For a multi-rooted Clos topology with 27K hosts (having 48 hosts per rack), 1M multicast groups (with groups sizes based on IBM’s WVE trace), and a </a:t>
            </a:r>
            <a:r>
              <a:rPr lang="en-US" sz="2400" i="1" dirty="0">
                <a:latin typeface="+mj-lt"/>
              </a:rPr>
              <a:t>p</a:t>
            </a:r>
            <a:r>
              <a:rPr lang="en-US" sz="2400" dirty="0">
                <a:latin typeface="+mj-lt"/>
              </a:rPr>
              <a:t>-rule header of 325 bytes:</a:t>
            </a:r>
          </a:p>
        </p:txBody>
      </p:sp>
      <p:pic>
        <p:nvPicPr>
          <p:cNvPr id="12" name="Picture 11">
            <a:extLst>
              <a:ext uri="{FF2B5EF4-FFF2-40B4-BE49-F238E27FC236}">
                <a16:creationId xmlns:a16="http://schemas.microsoft.com/office/drawing/2014/main" id="{83F19EDD-DDD8-0D4C-99E1-B97468B56450}"/>
              </a:ext>
            </a:extLst>
          </p:cNvPr>
          <p:cNvPicPr>
            <a:picLocks noChangeAspect="1"/>
          </p:cNvPicPr>
          <p:nvPr/>
        </p:nvPicPr>
        <p:blipFill>
          <a:blip r:embed="rId3"/>
          <a:stretch>
            <a:fillRect/>
          </a:stretch>
        </p:blipFill>
        <p:spPr>
          <a:xfrm>
            <a:off x="1469642" y="2443727"/>
            <a:ext cx="8958430" cy="3855527"/>
          </a:xfrm>
          <a:prstGeom prst="rect">
            <a:avLst/>
          </a:prstGeom>
        </p:spPr>
      </p:pic>
      <p:sp>
        <p:nvSpPr>
          <p:cNvPr id="16" name="Rectangle 15">
            <a:extLst>
              <a:ext uri="{FF2B5EF4-FFF2-40B4-BE49-F238E27FC236}">
                <a16:creationId xmlns:a16="http://schemas.microsoft.com/office/drawing/2014/main" id="{4AF09BFA-FF0B-2147-AF56-4612213ACC18}"/>
              </a:ext>
            </a:extLst>
          </p:cNvPr>
          <p:cNvSpPr/>
          <p:nvPr/>
        </p:nvSpPr>
        <p:spPr>
          <a:xfrm>
            <a:off x="1271016" y="2443727"/>
            <a:ext cx="3054096" cy="39570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CF95A2A-D416-7649-8491-A7B4C35BA256}"/>
              </a:ext>
            </a:extLst>
          </p:cNvPr>
          <p:cNvSpPr/>
          <p:nvPr/>
        </p:nvSpPr>
        <p:spPr>
          <a:xfrm>
            <a:off x="4425517" y="2392953"/>
            <a:ext cx="3054096" cy="39570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D0C15E7-D7B8-4047-97F0-3B2A5BA74B2E}"/>
              </a:ext>
            </a:extLst>
          </p:cNvPr>
          <p:cNvSpPr/>
          <p:nvPr/>
        </p:nvSpPr>
        <p:spPr>
          <a:xfrm>
            <a:off x="7474381" y="2342181"/>
            <a:ext cx="3054096" cy="39570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0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Scales to Millions of Groups</a:t>
            </a:r>
          </a:p>
        </p:txBody>
      </p:sp>
      <p:sp>
        <p:nvSpPr>
          <p:cNvPr id="5" name="TextBox 4"/>
          <p:cNvSpPr txBox="1"/>
          <p:nvPr/>
        </p:nvSpPr>
        <p:spPr>
          <a:xfrm>
            <a:off x="1346499" y="1046922"/>
            <a:ext cx="9303572" cy="1200329"/>
          </a:xfrm>
          <a:prstGeom prst="rect">
            <a:avLst/>
          </a:prstGeom>
          <a:noFill/>
        </p:spPr>
        <p:txBody>
          <a:bodyPr wrap="square" rtlCol="0">
            <a:spAutoFit/>
          </a:bodyPr>
          <a:lstStyle/>
          <a:p>
            <a:r>
              <a:rPr lang="en-US" sz="2400" dirty="0">
                <a:latin typeface="+mj-lt"/>
              </a:rPr>
              <a:t>For a multi-rooted Clos topology with 27K hosts (having 48 hosts per rack), 1M multicast groups (with groups sizes based on IBM’s WVE trace), and a </a:t>
            </a:r>
            <a:r>
              <a:rPr lang="en-US" sz="2400" i="1" dirty="0">
                <a:latin typeface="+mj-lt"/>
              </a:rPr>
              <a:t>p</a:t>
            </a:r>
            <a:r>
              <a:rPr lang="en-US" sz="2400" dirty="0">
                <a:latin typeface="+mj-lt"/>
              </a:rPr>
              <a:t>-rule header of 325 bytes:</a:t>
            </a:r>
          </a:p>
        </p:txBody>
      </p:sp>
      <p:pic>
        <p:nvPicPr>
          <p:cNvPr id="6" name="Picture 5">
            <a:extLst>
              <a:ext uri="{FF2B5EF4-FFF2-40B4-BE49-F238E27FC236}">
                <a16:creationId xmlns:a16="http://schemas.microsoft.com/office/drawing/2014/main" id="{CF1DADBF-E4ED-EE4E-9675-D20647FE2D76}"/>
              </a:ext>
            </a:extLst>
          </p:cNvPr>
          <p:cNvPicPr>
            <a:picLocks noChangeAspect="1"/>
          </p:cNvPicPr>
          <p:nvPr/>
        </p:nvPicPr>
        <p:blipFill>
          <a:blip r:embed="rId3"/>
          <a:stretch>
            <a:fillRect/>
          </a:stretch>
        </p:blipFill>
        <p:spPr>
          <a:xfrm>
            <a:off x="2563624" y="2707701"/>
            <a:ext cx="6495913" cy="2462736"/>
          </a:xfrm>
          <a:prstGeom prst="rect">
            <a:avLst/>
          </a:prstGeom>
        </p:spPr>
      </p:pic>
      <p:sp>
        <p:nvSpPr>
          <p:cNvPr id="7" name="TextBox 6">
            <a:extLst>
              <a:ext uri="{FF2B5EF4-FFF2-40B4-BE49-F238E27FC236}">
                <a16:creationId xmlns:a16="http://schemas.microsoft.com/office/drawing/2014/main" id="{5E2B8A18-A203-F34E-9597-F84D6C179EEA}"/>
              </a:ext>
            </a:extLst>
          </p:cNvPr>
          <p:cNvSpPr txBox="1"/>
          <p:nvPr/>
        </p:nvSpPr>
        <p:spPr>
          <a:xfrm>
            <a:off x="4818679" y="5169222"/>
            <a:ext cx="1508746" cy="461665"/>
          </a:xfrm>
          <a:prstGeom prst="rect">
            <a:avLst/>
          </a:prstGeom>
          <a:noFill/>
        </p:spPr>
        <p:txBody>
          <a:bodyPr wrap="none" rtlCol="0">
            <a:spAutoFit/>
          </a:bodyPr>
          <a:lstStyle/>
          <a:p>
            <a:r>
              <a:rPr lang="en-US" sz="2400" dirty="0">
                <a:latin typeface="Times" pitchFamily="2" charset="0"/>
              </a:rPr>
              <a:t>min (max)</a:t>
            </a:r>
          </a:p>
        </p:txBody>
      </p:sp>
      <p:sp>
        <p:nvSpPr>
          <p:cNvPr id="10" name="Rectangle 9">
            <a:extLst>
              <a:ext uri="{FF2B5EF4-FFF2-40B4-BE49-F238E27FC236}">
                <a16:creationId xmlns:a16="http://schemas.microsoft.com/office/drawing/2014/main" id="{140362CB-6430-DB4F-B8FC-7D1F02C57848}"/>
              </a:ext>
            </a:extLst>
          </p:cNvPr>
          <p:cNvSpPr/>
          <p:nvPr/>
        </p:nvSpPr>
        <p:spPr>
          <a:xfrm>
            <a:off x="7932293" y="2813626"/>
            <a:ext cx="599866" cy="461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2077757-FA95-0849-A365-C735E81BD68A}"/>
              </a:ext>
            </a:extLst>
          </p:cNvPr>
          <p:cNvSpPr txBox="1"/>
          <p:nvPr/>
        </p:nvSpPr>
        <p:spPr>
          <a:xfrm>
            <a:off x="7834348" y="2733158"/>
            <a:ext cx="397878" cy="461665"/>
          </a:xfrm>
          <a:prstGeom prst="rect">
            <a:avLst/>
          </a:prstGeom>
          <a:noFill/>
        </p:spPr>
        <p:txBody>
          <a:bodyPr wrap="square" rtlCol="0">
            <a:spAutoFit/>
          </a:bodyPr>
          <a:lstStyle/>
          <a:p>
            <a:r>
              <a:rPr lang="en-US" sz="2400" dirty="0">
                <a:latin typeface="Times" pitchFamily="2" charset="0"/>
              </a:rPr>
              <a:t>*</a:t>
            </a:r>
          </a:p>
        </p:txBody>
      </p:sp>
      <p:sp>
        <p:nvSpPr>
          <p:cNvPr id="11" name="TextBox 10">
            <a:extLst>
              <a:ext uri="{FF2B5EF4-FFF2-40B4-BE49-F238E27FC236}">
                <a16:creationId xmlns:a16="http://schemas.microsoft.com/office/drawing/2014/main" id="{D75799EC-CC9C-1A45-9974-3120AB10066B}"/>
              </a:ext>
            </a:extLst>
          </p:cNvPr>
          <p:cNvSpPr txBox="1"/>
          <p:nvPr/>
        </p:nvSpPr>
        <p:spPr>
          <a:xfrm>
            <a:off x="402222" y="6324600"/>
            <a:ext cx="397878" cy="461665"/>
          </a:xfrm>
          <a:prstGeom prst="rect">
            <a:avLst/>
          </a:prstGeom>
          <a:noFill/>
        </p:spPr>
        <p:txBody>
          <a:bodyPr wrap="square" rtlCol="0">
            <a:spAutoFit/>
          </a:bodyPr>
          <a:lstStyle/>
          <a:p>
            <a:r>
              <a:rPr lang="en-US" sz="2400" dirty="0">
                <a:latin typeface="Times" pitchFamily="2" charset="0"/>
              </a:rPr>
              <a:t>*</a:t>
            </a:r>
          </a:p>
        </p:txBody>
      </p:sp>
      <p:sp>
        <p:nvSpPr>
          <p:cNvPr id="12" name="TextBox 11">
            <a:extLst>
              <a:ext uri="{FF2B5EF4-FFF2-40B4-BE49-F238E27FC236}">
                <a16:creationId xmlns:a16="http://schemas.microsoft.com/office/drawing/2014/main" id="{EC3D9475-23E3-8C48-87C9-C77222EEF03E}"/>
              </a:ext>
            </a:extLst>
          </p:cNvPr>
          <p:cNvSpPr txBox="1"/>
          <p:nvPr/>
        </p:nvSpPr>
        <p:spPr>
          <a:xfrm>
            <a:off x="601161" y="6370766"/>
            <a:ext cx="6356420" cy="369332"/>
          </a:xfrm>
          <a:prstGeom prst="rect">
            <a:avLst/>
          </a:prstGeom>
          <a:noFill/>
        </p:spPr>
        <p:txBody>
          <a:bodyPr wrap="none" rtlCol="0">
            <a:spAutoFit/>
          </a:bodyPr>
          <a:lstStyle/>
          <a:p>
            <a:r>
              <a:rPr lang="en-US" dirty="0">
                <a:latin typeface="Times" pitchFamily="2" charset="0"/>
                <a:hlinkClick r:id="rId4"/>
              </a:rPr>
              <a:t>https://conferences.sigcomm.org/co-next/2013/program/p61.pdf</a:t>
            </a:r>
            <a:r>
              <a:rPr lang="en-US" dirty="0">
                <a:latin typeface="Times" pitchFamily="2" charset="0"/>
              </a:rPr>
              <a:t> </a:t>
            </a:r>
          </a:p>
        </p:txBody>
      </p:sp>
      <p:sp>
        <p:nvSpPr>
          <p:cNvPr id="14" name="Frame 13">
            <a:extLst>
              <a:ext uri="{FF2B5EF4-FFF2-40B4-BE49-F238E27FC236}">
                <a16:creationId xmlns:a16="http://schemas.microsoft.com/office/drawing/2014/main" id="{A39F56F7-EA1D-A34F-B009-01A86AE71BFE}"/>
              </a:ext>
            </a:extLst>
          </p:cNvPr>
          <p:cNvSpPr/>
          <p:nvPr/>
        </p:nvSpPr>
        <p:spPr>
          <a:xfrm>
            <a:off x="6723635" y="4609708"/>
            <a:ext cx="1402270" cy="471340"/>
          </a:xfrm>
          <a:prstGeom prst="fram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11663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Applications Run Unmodified with No Overhead</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6083" y="1903259"/>
            <a:ext cx="4751339" cy="368228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3397" y="2117345"/>
            <a:ext cx="4749638" cy="3443488"/>
          </a:xfrm>
          <a:prstGeom prst="rect">
            <a:avLst/>
          </a:prstGeom>
        </p:spPr>
      </p:pic>
      <p:sp>
        <p:nvSpPr>
          <p:cNvPr id="7" name="TextBox 6"/>
          <p:cNvSpPr txBox="1"/>
          <p:nvPr/>
        </p:nvSpPr>
        <p:spPr>
          <a:xfrm rot="16200000">
            <a:off x="-160375" y="3333676"/>
            <a:ext cx="1904689" cy="523220"/>
          </a:xfrm>
          <a:prstGeom prst="rect">
            <a:avLst/>
          </a:prstGeom>
          <a:noFill/>
        </p:spPr>
        <p:txBody>
          <a:bodyPr wrap="none" rtlCol="0">
            <a:spAutoFit/>
          </a:bodyPr>
          <a:lstStyle/>
          <a:p>
            <a:pPr algn="ctr"/>
            <a:r>
              <a:rPr lang="en-US" sz="2700" dirty="0">
                <a:latin typeface="Arial" charset="0"/>
                <a:ea typeface="Arial" charset="0"/>
                <a:cs typeface="Arial" charset="0"/>
              </a:rPr>
              <a:t>Subscriber</a:t>
            </a:r>
          </a:p>
        </p:txBody>
      </p:sp>
      <p:sp>
        <p:nvSpPr>
          <p:cNvPr id="9" name="TextBox 8"/>
          <p:cNvSpPr txBox="1"/>
          <p:nvPr/>
        </p:nvSpPr>
        <p:spPr>
          <a:xfrm rot="16200000">
            <a:off x="5512331" y="3504946"/>
            <a:ext cx="1627370" cy="507831"/>
          </a:xfrm>
          <a:prstGeom prst="rect">
            <a:avLst/>
          </a:prstGeom>
          <a:noFill/>
        </p:spPr>
        <p:txBody>
          <a:bodyPr wrap="none" rtlCol="0">
            <a:spAutoFit/>
          </a:bodyPr>
          <a:lstStyle/>
          <a:p>
            <a:pPr algn="ctr"/>
            <a:r>
              <a:rPr lang="en-US" sz="2700" dirty="0">
                <a:latin typeface="Arial" charset="0"/>
                <a:ea typeface="Arial" charset="0"/>
                <a:cs typeface="Arial" charset="0"/>
              </a:rPr>
              <a:t>Publisher</a:t>
            </a:r>
          </a:p>
        </p:txBody>
      </p:sp>
      <p:sp>
        <p:nvSpPr>
          <p:cNvPr id="8" name="Rectangle 7">
            <a:extLst>
              <a:ext uri="{FF2B5EF4-FFF2-40B4-BE49-F238E27FC236}">
                <a16:creationId xmlns:a16="http://schemas.microsoft.com/office/drawing/2014/main" id="{E3DDB7F1-3AFA-8343-A70F-3B8CF99623E3}"/>
              </a:ext>
            </a:extLst>
          </p:cNvPr>
          <p:cNvSpPr/>
          <p:nvPr/>
        </p:nvSpPr>
        <p:spPr>
          <a:xfrm>
            <a:off x="5794120" y="1765866"/>
            <a:ext cx="5727320" cy="39570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2176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fontScale="90000"/>
          </a:bodyPr>
          <a:lstStyle/>
          <a:p>
            <a:r>
              <a:rPr lang="en-US" sz="4000" dirty="0">
                <a:solidFill>
                  <a:schemeClr val="accent2">
                    <a:lumMod val="75000"/>
                  </a:schemeClr>
                </a:solidFill>
              </a:rPr>
              <a:t>Elmo Operates within the </a:t>
            </a:r>
            <a:r>
              <a:rPr lang="en-US" sz="4000" b="1" u="sng" dirty="0">
                <a:solidFill>
                  <a:schemeClr val="accent2">
                    <a:lumMod val="75000"/>
                  </a:schemeClr>
                </a:solidFill>
              </a:rPr>
              <a:t>Header Size Limit</a:t>
            </a:r>
            <a:r>
              <a:rPr lang="en-US" sz="4000" dirty="0">
                <a:solidFill>
                  <a:schemeClr val="accent2">
                    <a:lumMod val="75000"/>
                  </a:schemeClr>
                </a:solidFill>
              </a:rPr>
              <a:t> of </a:t>
            </a:r>
            <a:br>
              <a:rPr lang="en-US" sz="4000" dirty="0">
                <a:solidFill>
                  <a:schemeClr val="accent2">
                    <a:lumMod val="75000"/>
                  </a:schemeClr>
                </a:solidFill>
              </a:rPr>
            </a:br>
            <a:r>
              <a:rPr lang="en-US" sz="4000" dirty="0">
                <a:solidFill>
                  <a:schemeClr val="accent2">
                    <a:lumMod val="75000"/>
                  </a:schemeClr>
                </a:solidFill>
              </a:rPr>
              <a:t>                                  Switch ASICs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095" y="2171217"/>
            <a:ext cx="7063948" cy="3531974"/>
          </a:xfrm>
          <a:prstGeom prst="rect">
            <a:avLst/>
          </a:prstGeom>
        </p:spPr>
      </p:pic>
      <p:sp>
        <p:nvSpPr>
          <p:cNvPr id="6" name="Right Brace 5"/>
          <p:cNvSpPr/>
          <p:nvPr/>
        </p:nvSpPr>
        <p:spPr>
          <a:xfrm>
            <a:off x="7717195" y="2729563"/>
            <a:ext cx="266700" cy="857250"/>
          </a:xfrm>
          <a:prstGeom prst="rightBrace">
            <a:avLst>
              <a:gd name="adj1" fmla="val 49777"/>
              <a:gd name="adj2" fmla="val 50000"/>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sp>
        <p:nvSpPr>
          <p:cNvPr id="7" name="TextBox 6"/>
          <p:cNvSpPr txBox="1"/>
          <p:nvPr/>
        </p:nvSpPr>
        <p:spPr>
          <a:xfrm>
            <a:off x="7983895" y="2650356"/>
            <a:ext cx="3507397" cy="1015663"/>
          </a:xfrm>
          <a:prstGeom prst="rect">
            <a:avLst/>
          </a:prstGeom>
          <a:noFill/>
        </p:spPr>
        <p:txBody>
          <a:bodyPr wrap="square" rtlCol="0">
            <a:spAutoFit/>
          </a:bodyPr>
          <a:lstStyle/>
          <a:p>
            <a:r>
              <a:rPr lang="en-US" sz="2000" b="1" dirty="0">
                <a:latin typeface="+mj-lt"/>
              </a:rPr>
              <a:t>190 bytes</a:t>
            </a:r>
            <a:r>
              <a:rPr lang="en-US" sz="2000" dirty="0">
                <a:latin typeface="+mj-lt"/>
              </a:rPr>
              <a:t> for other protocols (e.g., datacenter protocols take about 90 bytes)</a:t>
            </a:r>
          </a:p>
        </p:txBody>
      </p:sp>
    </p:spTree>
    <p:extLst>
      <p:ext uri="{BB962C8B-B14F-4D97-AF65-F5344CB8AC3E}">
        <p14:creationId xmlns:p14="http://schemas.microsoft.com/office/powerpoint/2010/main" val="15937327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Adds Negligible Overheads to Soft. Switches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8533" y="2010499"/>
            <a:ext cx="4493835" cy="3635462"/>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6271" y="2010499"/>
            <a:ext cx="4493835" cy="3595068"/>
          </a:xfrm>
          <a:prstGeom prst="rect">
            <a:avLst/>
          </a:prstGeom>
        </p:spPr>
      </p:pic>
      <p:cxnSp>
        <p:nvCxnSpPr>
          <p:cNvPr id="4" name="Straight Connector 3">
            <a:extLst>
              <a:ext uri="{FF2B5EF4-FFF2-40B4-BE49-F238E27FC236}">
                <a16:creationId xmlns:a16="http://schemas.microsoft.com/office/drawing/2014/main" id="{034ED50C-5C70-6949-9F22-0EEDA37E6E64}"/>
              </a:ext>
            </a:extLst>
          </p:cNvPr>
          <p:cNvCxnSpPr/>
          <p:nvPr/>
        </p:nvCxnSpPr>
        <p:spPr>
          <a:xfrm>
            <a:off x="7659511" y="2263422"/>
            <a:ext cx="491067" cy="931334"/>
          </a:xfrm>
          <a:prstGeom prst="line">
            <a:avLst/>
          </a:prstGeom>
          <a:ln w="38100" cap="rnd">
            <a:solidFill>
              <a:srgbClr val="FF000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07FF722A-FF82-FD44-82E6-F235F9FE693A}"/>
              </a:ext>
            </a:extLst>
          </p:cNvPr>
          <p:cNvCxnSpPr>
            <a:cxnSpLocks/>
          </p:cNvCxnSpPr>
          <p:nvPr/>
        </p:nvCxnSpPr>
        <p:spPr>
          <a:xfrm>
            <a:off x="8150578" y="3194756"/>
            <a:ext cx="462844" cy="287866"/>
          </a:xfrm>
          <a:prstGeom prst="line">
            <a:avLst/>
          </a:prstGeom>
          <a:ln w="38100" cap="rnd">
            <a:solidFill>
              <a:srgbClr val="FF000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B429872-DE8A-2242-819B-85D72810D3DF}"/>
              </a:ext>
            </a:extLst>
          </p:cNvPr>
          <p:cNvCxnSpPr>
            <a:cxnSpLocks/>
          </p:cNvCxnSpPr>
          <p:nvPr/>
        </p:nvCxnSpPr>
        <p:spPr>
          <a:xfrm>
            <a:off x="8613422" y="3482622"/>
            <a:ext cx="462845" cy="186267"/>
          </a:xfrm>
          <a:prstGeom prst="line">
            <a:avLst/>
          </a:prstGeom>
          <a:ln w="38100" cap="rnd">
            <a:solidFill>
              <a:srgbClr val="FF000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8788E4D-556C-1246-836F-D2C2DF8E06DB}"/>
              </a:ext>
            </a:extLst>
          </p:cNvPr>
          <p:cNvCxnSpPr>
            <a:cxnSpLocks/>
          </p:cNvCxnSpPr>
          <p:nvPr/>
        </p:nvCxnSpPr>
        <p:spPr>
          <a:xfrm>
            <a:off x="9076267" y="3668889"/>
            <a:ext cx="484740" cy="159341"/>
          </a:xfrm>
          <a:prstGeom prst="line">
            <a:avLst/>
          </a:prstGeom>
          <a:ln w="38100" cap="rnd">
            <a:solidFill>
              <a:srgbClr val="FF000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84E7F35-B17B-3841-A98B-A05BE56EF42A}"/>
              </a:ext>
            </a:extLst>
          </p:cNvPr>
          <p:cNvCxnSpPr>
            <a:cxnSpLocks/>
          </p:cNvCxnSpPr>
          <p:nvPr/>
        </p:nvCxnSpPr>
        <p:spPr>
          <a:xfrm>
            <a:off x="9561007" y="3828230"/>
            <a:ext cx="472893" cy="75555"/>
          </a:xfrm>
          <a:prstGeom prst="line">
            <a:avLst/>
          </a:prstGeom>
          <a:ln w="38100" cap="rnd">
            <a:solidFill>
              <a:srgbClr val="FF000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69C6701-90CC-2648-9CFC-2FE981D24D8C}"/>
              </a:ext>
            </a:extLst>
          </p:cNvPr>
          <p:cNvCxnSpPr>
            <a:cxnSpLocks/>
          </p:cNvCxnSpPr>
          <p:nvPr/>
        </p:nvCxnSpPr>
        <p:spPr>
          <a:xfrm>
            <a:off x="10033900" y="3903785"/>
            <a:ext cx="484740" cy="46393"/>
          </a:xfrm>
          <a:prstGeom prst="line">
            <a:avLst/>
          </a:prstGeom>
          <a:ln w="38100" cap="rnd">
            <a:solidFill>
              <a:srgbClr val="FF000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FAC58D62-3E0D-F743-BF4D-C767DED56D36}"/>
              </a:ext>
            </a:extLst>
          </p:cNvPr>
          <p:cNvSpPr txBox="1"/>
          <p:nvPr/>
        </p:nvSpPr>
        <p:spPr>
          <a:xfrm>
            <a:off x="7390348" y="1479487"/>
            <a:ext cx="4341317" cy="461665"/>
          </a:xfrm>
          <a:prstGeom prst="rect">
            <a:avLst/>
          </a:prstGeom>
          <a:noFill/>
        </p:spPr>
        <p:txBody>
          <a:bodyPr wrap="none" rtlCol="0">
            <a:spAutoFit/>
          </a:bodyPr>
          <a:lstStyle/>
          <a:p>
            <a:r>
              <a:rPr lang="en-US" sz="2400" dirty="0">
                <a:solidFill>
                  <a:srgbClr val="FF0000"/>
                </a:solidFill>
                <a:latin typeface="+mj-lt"/>
              </a:rPr>
              <a:t>Separate write call for each p-rule</a:t>
            </a:r>
          </a:p>
        </p:txBody>
      </p:sp>
    </p:spTree>
    <p:extLst>
      <p:ext uri="{BB962C8B-B14F-4D97-AF65-F5344CB8AC3E}">
        <p14:creationId xmlns:p14="http://schemas.microsoft.com/office/powerpoint/2010/main" val="2491161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p:cNvSpPr/>
          <p:nvPr/>
        </p:nvSpPr>
        <p:spPr>
          <a:xfrm>
            <a:off x="1148317" y="2254675"/>
            <a:ext cx="3934046" cy="3007789"/>
          </a:xfrm>
          <a:prstGeom prst="roundRect">
            <a:avLst>
              <a:gd name="adj" fmla="val 8167"/>
            </a:avLst>
          </a:prstGeom>
          <a:solidFill>
            <a:schemeClr val="accent2">
              <a:lumMod val="20000"/>
              <a:lumOff val="80000"/>
            </a:schemeClr>
          </a:solidFill>
          <a:ln w="19050">
            <a:solidFill>
              <a:schemeClr val="accent2">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Conclusion</a:t>
            </a:r>
          </a:p>
        </p:txBody>
      </p:sp>
      <p:sp>
        <p:nvSpPr>
          <p:cNvPr id="27" name="Content Placeholder 2"/>
          <p:cNvSpPr>
            <a:spLocks noGrp="1"/>
          </p:cNvSpPr>
          <p:nvPr>
            <p:ph idx="1"/>
          </p:nvPr>
        </p:nvSpPr>
        <p:spPr>
          <a:xfrm>
            <a:off x="5340286" y="2371306"/>
            <a:ext cx="6455474" cy="2794845"/>
          </a:xfrm>
        </p:spPr>
        <p:txBody>
          <a:bodyPr>
            <a:noAutofit/>
          </a:bodyPr>
          <a:lstStyle/>
          <a:p>
            <a:pPr>
              <a:lnSpc>
                <a:spcPct val="100000"/>
              </a:lnSpc>
              <a:spcBef>
                <a:spcPts val="0"/>
              </a:spcBef>
              <a:buFont typeface="Arial" charset="0"/>
              <a:buChar char="•"/>
              <a:defRPr/>
            </a:pPr>
            <a:r>
              <a:rPr lang="en-US" b="1" u="sng" dirty="0">
                <a:latin typeface="+mj-lt"/>
              </a:rPr>
              <a:t>Designed</a:t>
            </a:r>
            <a:r>
              <a:rPr lang="en-US" dirty="0">
                <a:latin typeface="+mj-lt"/>
              </a:rPr>
              <a:t> for multi-tenant data centers </a:t>
            </a:r>
          </a:p>
          <a:p>
            <a:pPr>
              <a:lnSpc>
                <a:spcPct val="100000"/>
              </a:lnSpc>
              <a:spcBef>
                <a:spcPts val="0"/>
              </a:spcBef>
              <a:buFont typeface="Arial" charset="0"/>
              <a:buChar char="•"/>
              <a:defRPr/>
            </a:pPr>
            <a:endParaRPr lang="en-US" sz="2000" dirty="0">
              <a:latin typeface="+mj-lt"/>
            </a:endParaRPr>
          </a:p>
          <a:p>
            <a:pPr>
              <a:lnSpc>
                <a:spcPct val="100000"/>
              </a:lnSpc>
              <a:spcBef>
                <a:spcPts val="0"/>
              </a:spcBef>
              <a:buFont typeface="Arial" charset="0"/>
              <a:buChar char="•"/>
              <a:defRPr/>
            </a:pPr>
            <a:r>
              <a:rPr lang="en-US" b="1" u="sng" dirty="0">
                <a:latin typeface="+mj-lt"/>
              </a:rPr>
              <a:t>Compactly encodes multicast policy </a:t>
            </a:r>
            <a:r>
              <a:rPr lang="en-US" dirty="0">
                <a:latin typeface="+mj-lt"/>
              </a:rPr>
              <a:t>inside packets</a:t>
            </a:r>
            <a:r>
              <a:rPr lang="en-US" dirty="0">
                <a:latin typeface="+mj-lt"/>
                <a:ea typeface="Calibri Light" charset="0"/>
                <a:cs typeface="Calibri Light" charset="0"/>
              </a:rPr>
              <a:t> </a:t>
            </a:r>
          </a:p>
          <a:p>
            <a:pPr>
              <a:lnSpc>
                <a:spcPct val="100000"/>
              </a:lnSpc>
              <a:spcBef>
                <a:spcPts val="0"/>
              </a:spcBef>
              <a:buFont typeface="Arial" charset="0"/>
              <a:buChar char="•"/>
              <a:defRPr/>
            </a:pPr>
            <a:endParaRPr lang="en-US" sz="2000" dirty="0">
              <a:latin typeface="+mj-lt"/>
              <a:ea typeface="Calibri Light" charset="0"/>
              <a:cs typeface="Calibri Light" charset="0"/>
            </a:endParaRPr>
          </a:p>
          <a:p>
            <a:pPr>
              <a:lnSpc>
                <a:spcPct val="100000"/>
              </a:lnSpc>
              <a:spcBef>
                <a:spcPts val="0"/>
              </a:spcBef>
              <a:buFont typeface="Arial" charset="0"/>
              <a:buChar char="•"/>
              <a:defRPr/>
            </a:pPr>
            <a:r>
              <a:rPr lang="en-US" b="1" u="sng" dirty="0">
                <a:latin typeface="+mj-lt"/>
                <a:ea typeface="Calibri Light" charset="0"/>
                <a:cs typeface="Calibri Light" charset="0"/>
              </a:rPr>
              <a:t>Operates at line rate </a:t>
            </a:r>
            <a:r>
              <a:rPr lang="en-US" dirty="0">
                <a:latin typeface="+mj-lt"/>
                <a:ea typeface="Calibri Light" charset="0"/>
                <a:cs typeface="Calibri Light" charset="0"/>
              </a:rPr>
              <a:t>using programmable data planes</a:t>
            </a:r>
          </a:p>
        </p:txBody>
      </p:sp>
      <p:sp>
        <p:nvSpPr>
          <p:cNvPr id="142" name="TextBox 141"/>
          <p:cNvSpPr txBox="1"/>
          <p:nvPr/>
        </p:nvSpPr>
        <p:spPr>
          <a:xfrm>
            <a:off x="2555728" y="2916616"/>
            <a:ext cx="1119217" cy="646331"/>
          </a:xfrm>
          <a:prstGeom prst="rect">
            <a:avLst/>
          </a:prstGeom>
          <a:noFill/>
        </p:spPr>
        <p:txBody>
          <a:bodyPr wrap="none" rtlCol="0">
            <a:spAutoFit/>
          </a:bodyPr>
          <a:lstStyle/>
          <a:p>
            <a:r>
              <a:rPr lang="en-US" sz="3600" b="1" dirty="0">
                <a:solidFill>
                  <a:schemeClr val="accent2">
                    <a:lumMod val="75000"/>
                  </a:schemeClr>
                </a:solidFill>
                <a:latin typeface="+mj-lt"/>
              </a:rPr>
              <a:t>Elmo</a:t>
            </a:r>
            <a:endParaRPr lang="en-US" sz="3200" b="1" dirty="0">
              <a:solidFill>
                <a:schemeClr val="accent2">
                  <a:lumMod val="75000"/>
                </a:schemeClr>
              </a:solidFill>
              <a:latin typeface="+mj-lt"/>
            </a:endParaRPr>
          </a:p>
        </p:txBody>
      </p:sp>
      <p:sp>
        <p:nvSpPr>
          <p:cNvPr id="163" name="TextBox 162"/>
          <p:cNvSpPr txBox="1"/>
          <p:nvPr/>
        </p:nvSpPr>
        <p:spPr>
          <a:xfrm>
            <a:off x="1599281" y="3562947"/>
            <a:ext cx="3032112" cy="954107"/>
          </a:xfrm>
          <a:prstGeom prst="rect">
            <a:avLst/>
          </a:prstGeom>
          <a:noFill/>
        </p:spPr>
        <p:txBody>
          <a:bodyPr wrap="none" rtlCol="0">
            <a:spAutoFit/>
          </a:bodyPr>
          <a:lstStyle/>
          <a:p>
            <a:pPr algn="ctr"/>
            <a:r>
              <a:rPr lang="en-US" sz="2800" dirty="0">
                <a:solidFill>
                  <a:schemeClr val="accent2">
                    <a:lumMod val="75000"/>
                  </a:schemeClr>
                </a:solidFill>
                <a:latin typeface="+mj-lt"/>
              </a:rPr>
              <a:t>A Scalable Multicast</a:t>
            </a:r>
          </a:p>
          <a:p>
            <a:pPr algn="ctr"/>
            <a:r>
              <a:rPr lang="en-US" sz="2800" dirty="0">
                <a:solidFill>
                  <a:schemeClr val="accent2">
                    <a:lumMod val="75000"/>
                  </a:schemeClr>
                </a:solidFill>
                <a:latin typeface="+mj-lt"/>
              </a:rPr>
              <a:t>Service</a:t>
            </a:r>
          </a:p>
        </p:txBody>
      </p:sp>
    </p:spTree>
    <p:extLst>
      <p:ext uri="{BB962C8B-B14F-4D97-AF65-F5344CB8AC3E}">
        <p14:creationId xmlns:p14="http://schemas.microsoft.com/office/powerpoint/2010/main" val="3802342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142" grpId="0"/>
      <p:bldP spid="16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713691" y="5496667"/>
            <a:ext cx="7208108" cy="1087924"/>
          </a:xfrm>
        </p:spPr>
        <p:txBody>
          <a:bodyPr>
            <a:normAutofit/>
          </a:bodyPr>
          <a:lstStyle/>
          <a:p>
            <a:pPr algn="r"/>
            <a:r>
              <a:rPr lang="en-US" sz="2800" dirty="0">
                <a:latin typeface="+mj-lt"/>
              </a:rPr>
              <a:t>Muhammad Shahbaz</a:t>
            </a:r>
          </a:p>
          <a:p>
            <a:pPr algn="r"/>
            <a:r>
              <a:rPr lang="en-US" sz="2800" dirty="0">
                <a:solidFill>
                  <a:schemeClr val="accent5"/>
                </a:solidFill>
                <a:latin typeface="+mj-lt"/>
              </a:rPr>
              <a:t>http://cs.stanford.edu/~mshahbaz</a:t>
            </a:r>
            <a:r>
              <a:rPr lang="en-US" sz="2800" dirty="0">
                <a:latin typeface="+mj-lt"/>
              </a:rPr>
              <a:t> </a:t>
            </a:r>
          </a:p>
        </p:txBody>
      </p:sp>
      <p:pic>
        <p:nvPicPr>
          <p:cNvPr id="6" name="Picture 5" descr="su-logo.png">
            <a:extLst>
              <a:ext uri="{FF2B5EF4-FFF2-40B4-BE49-F238E27FC236}">
                <a16:creationId xmlns:a16="http://schemas.microsoft.com/office/drawing/2014/main" id="{C0CC67C1-0ED6-6B48-B0E2-C71126474F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917" y="5623244"/>
            <a:ext cx="598194" cy="598194"/>
          </a:xfrm>
          <a:prstGeom prst="rect">
            <a:avLst/>
          </a:prstGeom>
        </p:spPr>
      </p:pic>
      <p:pic>
        <p:nvPicPr>
          <p:cNvPr id="7" name="Picture 6" descr="vmware_logo.png">
            <a:extLst>
              <a:ext uri="{FF2B5EF4-FFF2-40B4-BE49-F238E27FC236}">
                <a16:creationId xmlns:a16="http://schemas.microsoft.com/office/drawing/2014/main" id="{B1D54D7B-9E8B-0E45-A1B3-987C5B54D8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3127" y="5719901"/>
            <a:ext cx="1858233" cy="468966"/>
          </a:xfrm>
          <a:prstGeom prst="rect">
            <a:avLst/>
          </a:prstGeom>
        </p:spPr>
      </p:pic>
      <p:pic>
        <p:nvPicPr>
          <p:cNvPr id="8" name="Picture 7" descr="pu-logo.png">
            <a:extLst>
              <a:ext uri="{FF2B5EF4-FFF2-40B4-BE49-F238E27FC236}">
                <a16:creationId xmlns:a16="http://schemas.microsoft.com/office/drawing/2014/main" id="{1284EC21-4B08-9240-8A82-FAF75F079E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9329" y="5657051"/>
            <a:ext cx="443290" cy="564588"/>
          </a:xfrm>
          <a:prstGeom prst="rect">
            <a:avLst/>
          </a:prstGeom>
        </p:spPr>
      </p:pic>
      <p:pic>
        <p:nvPicPr>
          <p:cNvPr id="9" name="Picture 8">
            <a:extLst>
              <a:ext uri="{FF2B5EF4-FFF2-40B4-BE49-F238E27FC236}">
                <a16:creationId xmlns:a16="http://schemas.microsoft.com/office/drawing/2014/main" id="{853C40D6-2044-CB41-8563-2FF838BB5B7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09837" y="5657051"/>
            <a:ext cx="443290" cy="586352"/>
          </a:xfrm>
          <a:prstGeom prst="rect">
            <a:avLst/>
          </a:prstGeom>
        </p:spPr>
      </p:pic>
      <p:sp>
        <p:nvSpPr>
          <p:cNvPr id="10" name="Title 1">
            <a:extLst>
              <a:ext uri="{FF2B5EF4-FFF2-40B4-BE49-F238E27FC236}">
                <a16:creationId xmlns:a16="http://schemas.microsoft.com/office/drawing/2014/main" id="{0318B621-87CF-1A44-9390-08001CA08124}"/>
              </a:ext>
            </a:extLst>
          </p:cNvPr>
          <p:cNvSpPr txBox="1">
            <a:spLocks/>
          </p:cNvSpPr>
          <p:nvPr/>
        </p:nvSpPr>
        <p:spPr>
          <a:xfrm>
            <a:off x="838200" y="365125"/>
            <a:ext cx="10515600" cy="68179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dirty="0">
                <a:solidFill>
                  <a:schemeClr val="accent2">
                    <a:lumMod val="75000"/>
                  </a:schemeClr>
                </a:solidFill>
              </a:rPr>
              <a:t>Questions?</a:t>
            </a:r>
          </a:p>
        </p:txBody>
      </p:sp>
      <p:sp>
        <p:nvSpPr>
          <p:cNvPr id="11" name="Subtitle 2">
            <a:extLst>
              <a:ext uri="{FF2B5EF4-FFF2-40B4-BE49-F238E27FC236}">
                <a16:creationId xmlns:a16="http://schemas.microsoft.com/office/drawing/2014/main" id="{A2D7E47D-5E94-CD40-AF58-D19691BE5FED}"/>
              </a:ext>
            </a:extLst>
          </p:cNvPr>
          <p:cNvSpPr txBox="1">
            <a:spLocks/>
          </p:cNvSpPr>
          <p:nvPr/>
        </p:nvSpPr>
        <p:spPr>
          <a:xfrm>
            <a:off x="2253127" y="2341076"/>
            <a:ext cx="7208108" cy="1087924"/>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sz="3200" dirty="0">
                <a:latin typeface="+mj-lt"/>
              </a:rPr>
              <a:t>Please visit our project webpage at:</a:t>
            </a:r>
          </a:p>
          <a:p>
            <a:r>
              <a:rPr lang="en-US" sz="3600" b="1" dirty="0">
                <a:solidFill>
                  <a:schemeClr val="accent5"/>
                </a:solidFill>
                <a:latin typeface="+mj-lt"/>
              </a:rPr>
              <a:t>https://elmo-mcast.github.io</a:t>
            </a:r>
            <a:r>
              <a:rPr lang="en-US" sz="3200" dirty="0">
                <a:latin typeface="+mj-lt"/>
              </a:rPr>
              <a:t>  </a:t>
            </a:r>
          </a:p>
        </p:txBody>
      </p:sp>
    </p:spTree>
    <p:extLst>
      <p:ext uri="{BB962C8B-B14F-4D97-AF65-F5344CB8AC3E}">
        <p14:creationId xmlns:p14="http://schemas.microsoft.com/office/powerpoint/2010/main" val="3589351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sp>
        <p:nvSpPr>
          <p:cNvPr id="177" name="Rounded Rectangle 176"/>
          <p:cNvSpPr/>
          <p:nvPr/>
        </p:nvSpPr>
        <p:spPr>
          <a:xfrm>
            <a:off x="3243570"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ounded Rectangle 220"/>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p:cNvSpPr/>
          <p:nvPr/>
        </p:nvSpPr>
        <p:spPr>
          <a:xfrm>
            <a:off x="2941883" y="567748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ounded Rectangle 177"/>
          <p:cNvSpPr/>
          <p:nvPr/>
        </p:nvSpPr>
        <p:spPr>
          <a:xfrm>
            <a:off x="3243569"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ounded Rectangle 221"/>
          <p:cNvSpPr/>
          <p:nvPr/>
        </p:nvSpPr>
        <p:spPr>
          <a:xfrm>
            <a:off x="3533209" y="5678947"/>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61" name="Rounded Rectangle 260"/>
          <p:cNvSpPr/>
          <p:nvPr/>
        </p:nvSpPr>
        <p:spPr>
          <a:xfrm>
            <a:off x="5074898" y="5396169"/>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ounded Rectangle 261"/>
          <p:cNvSpPr/>
          <p:nvPr/>
        </p:nvSpPr>
        <p:spPr>
          <a:xfrm>
            <a:off x="5364538" y="539763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ounded Rectangle 262"/>
          <p:cNvSpPr/>
          <p:nvPr/>
        </p:nvSpPr>
        <p:spPr>
          <a:xfrm>
            <a:off x="4773211" y="5396975"/>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ounded Rectangle 263"/>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ounded Rectangle 264"/>
          <p:cNvSpPr/>
          <p:nvPr/>
        </p:nvSpPr>
        <p:spPr>
          <a:xfrm>
            <a:off x="5074897" y="568599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ounded Rectangle 265"/>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76" name="Rounded Rectangle 275"/>
          <p:cNvSpPr/>
          <p:nvPr/>
        </p:nvSpPr>
        <p:spPr>
          <a:xfrm>
            <a:off x="6898503" y="5388514"/>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ounded Rectangle 276"/>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Rounded Rectangle 277"/>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ounded Rectangle 278"/>
          <p:cNvSpPr/>
          <p:nvPr/>
        </p:nvSpPr>
        <p:spPr>
          <a:xfrm>
            <a:off x="6596816" y="5678338"/>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Rounded Rectangle 27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Rounded Rectangle 280"/>
          <p:cNvSpPr/>
          <p:nvPr/>
        </p:nvSpPr>
        <p:spPr>
          <a:xfrm>
            <a:off x="7188142" y="5679802"/>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91" name="Rounded Rectangle 290"/>
          <p:cNvSpPr/>
          <p:nvPr/>
        </p:nvSpPr>
        <p:spPr>
          <a:xfrm>
            <a:off x="8639888"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Rounded Rectangle 291"/>
          <p:cNvSpPr/>
          <p:nvPr/>
        </p:nvSpPr>
        <p:spPr>
          <a:xfrm>
            <a:off x="8929528" y="5389123"/>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ounded Rectangle 292"/>
          <p:cNvSpPr/>
          <p:nvPr/>
        </p:nvSpPr>
        <p:spPr>
          <a:xfrm>
            <a:off x="8338201" y="538846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Rounded Rectangle 293"/>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ounded Rectangle 294"/>
          <p:cNvSpPr/>
          <p:nvPr/>
        </p:nvSpPr>
        <p:spPr>
          <a:xfrm>
            <a:off x="8639887"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ounded Rectangle 295"/>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urved Connector 12"/>
          <p:cNvCxnSpPr>
            <a:stCxn id="7" idx="0"/>
            <a:endCxn id="221" idx="0"/>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7" name="Curved Connector 16"/>
          <p:cNvCxnSpPr>
            <a:stCxn id="7" idx="0"/>
            <a:endCxn id="264" idx="0"/>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1" name="Curved Connector 300"/>
          <p:cNvCxnSpPr>
            <a:stCxn id="7" idx="0"/>
            <a:endCxn id="266" idx="0"/>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2" name="Curved Connector 301"/>
          <p:cNvCxnSpPr>
            <a:stCxn id="7" idx="0"/>
            <a:endCxn id="278" idx="0"/>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3" name="Curved Connector 302"/>
          <p:cNvCxnSpPr>
            <a:stCxn id="7" idx="0"/>
            <a:endCxn id="277" idx="0"/>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4" name="Curved Connector 303"/>
          <p:cNvCxnSpPr>
            <a:stCxn id="7" idx="0"/>
            <a:endCxn id="294" idx="0"/>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5" name="Curved Connector 304"/>
          <p:cNvCxnSpPr>
            <a:stCxn id="7" idx="0"/>
            <a:endCxn id="296" idx="0"/>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3" name="Curved Connector 42"/>
          <p:cNvCxnSpPr>
            <a:stCxn id="265" idx="0"/>
            <a:endCxn id="177" idx="0"/>
          </p:cNvCxnSpPr>
          <p:nvPr/>
        </p:nvCxnSpPr>
        <p:spPr>
          <a:xfrm rot="16200000" flipV="1">
            <a:off x="4096859" y="4621162"/>
            <a:ext cx="298334" cy="1831327"/>
          </a:xfrm>
          <a:prstGeom prst="curvedConnector3">
            <a:avLst>
              <a:gd name="adj1" fmla="val 587469"/>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 name="Curved Connector 46"/>
          <p:cNvCxnSpPr>
            <a:stCxn id="265" idx="0"/>
            <a:endCxn id="178" idx="0"/>
          </p:cNvCxnSpPr>
          <p:nvPr/>
        </p:nvCxnSpPr>
        <p:spPr>
          <a:xfrm rot="16200000" flipV="1">
            <a:off x="4241770" y="4766074"/>
            <a:ext cx="8510" cy="1831328"/>
          </a:xfrm>
          <a:prstGeom prst="curvedConnector3">
            <a:avLst>
              <a:gd name="adj1" fmla="val 19589612"/>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3" name="Curved Connector 52"/>
          <p:cNvCxnSpPr>
            <a:stCxn id="265" idx="0"/>
            <a:endCxn id="291" idx="0"/>
          </p:cNvCxnSpPr>
          <p:nvPr/>
        </p:nvCxnSpPr>
        <p:spPr>
          <a:xfrm rot="5400000" flipH="1" flipV="1">
            <a:off x="6795017" y="3754331"/>
            <a:ext cx="298334" cy="3564991"/>
          </a:xfrm>
          <a:prstGeom prst="curvedConnector3">
            <a:avLst>
              <a:gd name="adj1" fmla="val 740720"/>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7" name="Curved Connector 56"/>
          <p:cNvCxnSpPr>
            <a:stCxn id="265" idx="0"/>
            <a:endCxn id="295" idx="0"/>
          </p:cNvCxnSpPr>
          <p:nvPr/>
        </p:nvCxnSpPr>
        <p:spPr>
          <a:xfrm rot="5400000" flipH="1" flipV="1">
            <a:off x="6939929" y="3899243"/>
            <a:ext cx="8510" cy="3564990"/>
          </a:xfrm>
          <a:prstGeom prst="curvedConnector3">
            <a:avLst>
              <a:gd name="adj1" fmla="val 23933337"/>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3" name="Curved Connector 62"/>
          <p:cNvCxnSpPr>
            <a:stCxn id="279" idx="0"/>
            <a:endCxn id="151" idx="0"/>
          </p:cNvCxnSpPr>
          <p:nvPr/>
        </p:nvCxnSpPr>
        <p:spPr>
          <a:xfrm rot="16200000" flipV="1">
            <a:off x="4855715" y="3850444"/>
            <a:ext cx="855" cy="3654933"/>
          </a:xfrm>
          <a:prstGeom prst="curvedConnector3">
            <a:avLst>
              <a:gd name="adj1" fmla="val 262348655"/>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7" name="Curved Connector 66"/>
          <p:cNvCxnSpPr>
            <a:stCxn id="279" idx="0"/>
            <a:endCxn id="222" idx="0"/>
          </p:cNvCxnSpPr>
          <p:nvPr/>
        </p:nvCxnSpPr>
        <p:spPr>
          <a:xfrm rot="16200000" flipH="1" flipV="1">
            <a:off x="5151500" y="4146838"/>
            <a:ext cx="609" cy="3063607"/>
          </a:xfrm>
          <a:prstGeom prst="curvedConnector3">
            <a:avLst>
              <a:gd name="adj1" fmla="val -331443186"/>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1" name="Curved Connector 70"/>
          <p:cNvCxnSpPr>
            <a:stCxn id="279" idx="0"/>
            <a:endCxn id="263" idx="0"/>
          </p:cNvCxnSpPr>
          <p:nvPr/>
        </p:nvCxnSpPr>
        <p:spPr>
          <a:xfrm rot="16200000" flipV="1">
            <a:off x="5631125" y="4625854"/>
            <a:ext cx="281363" cy="1823605"/>
          </a:xfrm>
          <a:prstGeom prst="curvedConnector3">
            <a:avLst>
              <a:gd name="adj1" fmla="val 565011"/>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7" name="Curved Connector 76"/>
          <p:cNvCxnSpPr>
            <a:stCxn id="279" idx="0"/>
            <a:endCxn id="262" idx="0"/>
          </p:cNvCxnSpPr>
          <p:nvPr/>
        </p:nvCxnSpPr>
        <p:spPr>
          <a:xfrm rot="16200000" flipV="1">
            <a:off x="5927117" y="4921847"/>
            <a:ext cx="280705" cy="1232278"/>
          </a:xfrm>
          <a:prstGeom prst="curvedConnector3">
            <a:avLst>
              <a:gd name="adj1" fmla="val 482930"/>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Curved Connector 80"/>
          <p:cNvCxnSpPr>
            <a:stCxn id="279" idx="0"/>
            <a:endCxn id="281" idx="0"/>
          </p:cNvCxnSpPr>
          <p:nvPr/>
        </p:nvCxnSpPr>
        <p:spPr>
          <a:xfrm rot="16200000" flipH="1">
            <a:off x="6978539" y="5383407"/>
            <a:ext cx="1464" cy="591326"/>
          </a:xfrm>
          <a:prstGeom prst="curvedConnector3">
            <a:avLst>
              <a:gd name="adj1" fmla="val -15614754"/>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4" name="Curved Connector 83"/>
          <p:cNvCxnSpPr>
            <a:stCxn id="276" idx="0"/>
            <a:endCxn id="293" idx="0"/>
          </p:cNvCxnSpPr>
          <p:nvPr/>
        </p:nvCxnSpPr>
        <p:spPr>
          <a:xfrm rot="5400000" flipH="1" flipV="1">
            <a:off x="7705120" y="4668641"/>
            <a:ext cx="49" cy="1439698"/>
          </a:xfrm>
          <a:prstGeom prst="curvedConnector3">
            <a:avLst>
              <a:gd name="adj1" fmla="val 2147483646"/>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0" name="Curved Connector 89"/>
          <p:cNvCxnSpPr>
            <a:stCxn id="276" idx="0"/>
            <a:endCxn id="292" idx="0"/>
          </p:cNvCxnSpPr>
          <p:nvPr/>
        </p:nvCxnSpPr>
        <p:spPr>
          <a:xfrm rot="16200000" flipH="1">
            <a:off x="8000502" y="4373306"/>
            <a:ext cx="609" cy="2031025"/>
          </a:xfrm>
          <a:prstGeom prst="curvedConnector3">
            <a:avLst>
              <a:gd name="adj1" fmla="val -208538588"/>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41" name="TextBox 240"/>
          <p:cNvSpPr txBox="1"/>
          <p:nvPr/>
        </p:nvSpPr>
        <p:spPr>
          <a:xfrm>
            <a:off x="5818441" y="6217959"/>
            <a:ext cx="3337389" cy="369332"/>
          </a:xfrm>
          <a:prstGeom prst="rect">
            <a:avLst/>
          </a:prstGeom>
          <a:noFill/>
          <a:ln>
            <a:solidFill>
              <a:schemeClr val="tx1"/>
            </a:solidFill>
            <a:prstDash val="sysDash"/>
          </a:ln>
        </p:spPr>
        <p:txBody>
          <a:bodyPr wrap="square" rtlCol="0">
            <a:spAutoFit/>
          </a:bodyPr>
          <a:lstStyle/>
          <a:p>
            <a:r>
              <a:rPr lang="en-US" dirty="0">
                <a:latin typeface="+mj-lt"/>
              </a:rPr>
              <a:t>Tenants:                        </a:t>
            </a:r>
            <a:r>
              <a:rPr lang="mr-IN" dirty="0">
                <a:latin typeface="+mj-lt"/>
              </a:rPr>
              <a:t>…</a:t>
            </a:r>
            <a:r>
              <a:rPr lang="en-US" dirty="0">
                <a:latin typeface="+mj-lt"/>
              </a:rPr>
              <a:t> and more</a:t>
            </a:r>
          </a:p>
        </p:txBody>
      </p:sp>
      <p:sp>
        <p:nvSpPr>
          <p:cNvPr id="95" name="Rounded Rectangle 94"/>
          <p:cNvSpPr/>
          <p:nvPr/>
        </p:nvSpPr>
        <p:spPr>
          <a:xfrm>
            <a:off x="6751565" y="6326184"/>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ounded Rectangle 95"/>
          <p:cNvSpPr/>
          <p:nvPr/>
        </p:nvSpPr>
        <p:spPr>
          <a:xfrm>
            <a:off x="7050256" y="6326184"/>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ounded Rectangle 96"/>
          <p:cNvSpPr/>
          <p:nvPr/>
        </p:nvSpPr>
        <p:spPr>
          <a:xfrm>
            <a:off x="7348947" y="6321905"/>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ounded Rectangle 97"/>
          <p:cNvSpPr/>
          <p:nvPr/>
        </p:nvSpPr>
        <p:spPr>
          <a:xfrm>
            <a:off x="7651060" y="632190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53">
            <a:extLst>
              <a:ext uri="{FF2B5EF4-FFF2-40B4-BE49-F238E27FC236}">
                <a16:creationId xmlns:a16="http://schemas.microsoft.com/office/drawing/2014/main" id="{36C75780-DF0A-484F-A1B6-9C21B7C99A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436" y="1448483"/>
            <a:ext cx="1276970" cy="1276970"/>
          </a:xfrm>
          <a:prstGeom prst="rect">
            <a:avLst/>
          </a:prstGeom>
        </p:spPr>
      </p:pic>
      <p:pic>
        <p:nvPicPr>
          <p:cNvPr id="55" name="Picture 54">
            <a:extLst>
              <a:ext uri="{FF2B5EF4-FFF2-40B4-BE49-F238E27FC236}">
                <a16:creationId xmlns:a16="http://schemas.microsoft.com/office/drawing/2014/main" id="{46B13D02-D288-A648-92C6-FF14CD7D79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6100" y="1626847"/>
            <a:ext cx="1923084" cy="709618"/>
          </a:xfrm>
          <a:prstGeom prst="rect">
            <a:avLst/>
          </a:prstGeom>
        </p:spPr>
      </p:pic>
      <p:pic>
        <p:nvPicPr>
          <p:cNvPr id="56" name="Picture 55">
            <a:extLst>
              <a:ext uri="{FF2B5EF4-FFF2-40B4-BE49-F238E27FC236}">
                <a16:creationId xmlns:a16="http://schemas.microsoft.com/office/drawing/2014/main" id="{F4010BD2-F3CC-8A4E-B450-8C28C59DD3A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32764" y="1521634"/>
            <a:ext cx="1049977" cy="1049977"/>
          </a:xfrm>
          <a:prstGeom prst="rect">
            <a:avLst/>
          </a:prstGeom>
        </p:spPr>
      </p:pic>
    </p:spTree>
    <p:extLst>
      <p:ext uri="{BB962C8B-B14F-4D97-AF65-F5344CB8AC3E}">
        <p14:creationId xmlns:p14="http://schemas.microsoft.com/office/powerpoint/2010/main" val="16993270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sp>
        <p:nvSpPr>
          <p:cNvPr id="54" name="Oval 53"/>
          <p:cNvSpPr/>
          <p:nvPr/>
        </p:nvSpPr>
        <p:spPr>
          <a:xfrm>
            <a:off x="172706" y="3424850"/>
            <a:ext cx="3070863" cy="863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Box 54"/>
          <p:cNvSpPr txBox="1"/>
          <p:nvPr/>
        </p:nvSpPr>
        <p:spPr>
          <a:xfrm>
            <a:off x="461106" y="3526163"/>
            <a:ext cx="2617063" cy="584775"/>
          </a:xfrm>
          <a:prstGeom prst="rect">
            <a:avLst/>
          </a:prstGeom>
          <a:noFill/>
        </p:spPr>
        <p:txBody>
          <a:bodyPr wrap="none" rtlCol="0">
            <a:spAutoFit/>
          </a:bodyPr>
          <a:lstStyle/>
          <a:p>
            <a:pPr algn="ctr"/>
            <a:r>
              <a:rPr lang="en-US" dirty="0">
                <a:solidFill>
                  <a:schemeClr val="bg1"/>
                </a:solidFill>
                <a:latin typeface="+mj-lt"/>
              </a:rPr>
              <a:t>Streaming Telemetry</a:t>
            </a:r>
          </a:p>
          <a:p>
            <a:pPr algn="ctr"/>
            <a:r>
              <a:rPr lang="en-US" sz="1400" dirty="0">
                <a:solidFill>
                  <a:schemeClr val="bg1"/>
                </a:solidFill>
                <a:latin typeface="+mj-lt"/>
              </a:rPr>
              <a:t>(e.g., Ganglia Monitoring System)</a:t>
            </a:r>
          </a:p>
        </p:txBody>
      </p:sp>
      <p:sp>
        <p:nvSpPr>
          <p:cNvPr id="306" name="Oval 305"/>
          <p:cNvSpPr/>
          <p:nvPr/>
        </p:nvSpPr>
        <p:spPr>
          <a:xfrm>
            <a:off x="804584" y="2299235"/>
            <a:ext cx="3322915" cy="8636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07" name="TextBox 306"/>
          <p:cNvSpPr txBox="1"/>
          <p:nvPr/>
        </p:nvSpPr>
        <p:spPr>
          <a:xfrm>
            <a:off x="949813" y="2371360"/>
            <a:ext cx="3048976" cy="584775"/>
          </a:xfrm>
          <a:prstGeom prst="rect">
            <a:avLst/>
          </a:prstGeom>
          <a:noFill/>
        </p:spPr>
        <p:txBody>
          <a:bodyPr wrap="none" rtlCol="0">
            <a:spAutoFit/>
          </a:bodyPr>
          <a:lstStyle/>
          <a:p>
            <a:pPr algn="ctr"/>
            <a:r>
              <a:rPr lang="en-US" dirty="0">
                <a:solidFill>
                  <a:schemeClr val="bg1"/>
                </a:solidFill>
                <a:latin typeface="+mj-lt"/>
              </a:rPr>
              <a:t>Replication</a:t>
            </a:r>
          </a:p>
          <a:p>
            <a:pPr algn="ctr"/>
            <a:r>
              <a:rPr lang="en-US" sz="1400" dirty="0">
                <a:solidFill>
                  <a:schemeClr val="bg1"/>
                </a:solidFill>
                <a:latin typeface="+mj-lt"/>
              </a:rPr>
              <a:t>(e.g., for Databases and state machines)</a:t>
            </a:r>
          </a:p>
        </p:txBody>
      </p:sp>
      <p:sp>
        <p:nvSpPr>
          <p:cNvPr id="308" name="Oval 307"/>
          <p:cNvSpPr/>
          <p:nvPr/>
        </p:nvSpPr>
        <p:spPr>
          <a:xfrm>
            <a:off x="2833755" y="1359407"/>
            <a:ext cx="4551622" cy="863600"/>
          </a:xfrm>
          <a:prstGeom prst="ellipse">
            <a:avLst/>
          </a:prstGeom>
          <a:solidFill>
            <a:schemeClr val="accent3"/>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09" name="TextBox 308"/>
          <p:cNvSpPr txBox="1"/>
          <p:nvPr/>
        </p:nvSpPr>
        <p:spPr>
          <a:xfrm>
            <a:off x="3231874" y="1493199"/>
            <a:ext cx="3816815" cy="584775"/>
          </a:xfrm>
          <a:prstGeom prst="rect">
            <a:avLst/>
          </a:prstGeom>
          <a:noFill/>
        </p:spPr>
        <p:txBody>
          <a:bodyPr wrap="none" rtlCol="0">
            <a:spAutoFit/>
          </a:bodyPr>
          <a:lstStyle/>
          <a:p>
            <a:pPr algn="ctr"/>
            <a:r>
              <a:rPr lang="en-US" dirty="0">
                <a:solidFill>
                  <a:schemeClr val="bg1"/>
                </a:solidFill>
                <a:latin typeface="+mj-lt"/>
              </a:rPr>
              <a:t>Distributed Programming Frameworks</a:t>
            </a:r>
          </a:p>
          <a:p>
            <a:pPr algn="ctr"/>
            <a:r>
              <a:rPr lang="en-US" sz="1400" dirty="0">
                <a:solidFill>
                  <a:schemeClr val="bg1"/>
                </a:solidFill>
                <a:latin typeface="+mj-lt"/>
              </a:rPr>
              <a:t>(e.g., Hadoop and Spark)</a:t>
            </a:r>
          </a:p>
        </p:txBody>
      </p:sp>
      <p:sp>
        <p:nvSpPr>
          <p:cNvPr id="310" name="Oval 309"/>
          <p:cNvSpPr/>
          <p:nvPr/>
        </p:nvSpPr>
        <p:spPr>
          <a:xfrm>
            <a:off x="6911892" y="2071261"/>
            <a:ext cx="3455989" cy="8636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11" name="TextBox 310"/>
          <p:cNvSpPr txBox="1"/>
          <p:nvPr/>
        </p:nvSpPr>
        <p:spPr>
          <a:xfrm>
            <a:off x="7393798" y="2190567"/>
            <a:ext cx="2619179" cy="584775"/>
          </a:xfrm>
          <a:prstGeom prst="rect">
            <a:avLst/>
          </a:prstGeom>
          <a:noFill/>
        </p:spPr>
        <p:txBody>
          <a:bodyPr wrap="none" rtlCol="0">
            <a:spAutoFit/>
          </a:bodyPr>
          <a:lstStyle/>
          <a:p>
            <a:pPr algn="ctr"/>
            <a:r>
              <a:rPr lang="en-US" dirty="0">
                <a:solidFill>
                  <a:schemeClr val="bg1"/>
                </a:solidFill>
                <a:latin typeface="+mj-lt"/>
              </a:rPr>
              <a:t>Publish-Subscribe Systems</a:t>
            </a:r>
          </a:p>
          <a:p>
            <a:pPr algn="ctr"/>
            <a:r>
              <a:rPr lang="en-US" sz="1400" dirty="0">
                <a:solidFill>
                  <a:schemeClr val="bg1"/>
                </a:solidFill>
                <a:latin typeface="+mj-lt"/>
              </a:rPr>
              <a:t>(e.g., </a:t>
            </a:r>
            <a:r>
              <a:rPr lang="en-US" sz="1400" dirty="0" err="1">
                <a:solidFill>
                  <a:schemeClr val="bg1"/>
                </a:solidFill>
                <a:latin typeface="+mj-lt"/>
              </a:rPr>
              <a:t>ZeroMQ</a:t>
            </a:r>
            <a:r>
              <a:rPr lang="en-US" sz="1400" dirty="0">
                <a:solidFill>
                  <a:schemeClr val="bg1"/>
                </a:solidFill>
                <a:latin typeface="+mj-lt"/>
              </a:rPr>
              <a:t> and </a:t>
            </a:r>
            <a:r>
              <a:rPr lang="en-US" sz="1400" dirty="0" err="1">
                <a:solidFill>
                  <a:schemeClr val="bg1"/>
                </a:solidFill>
                <a:latin typeface="+mj-lt"/>
              </a:rPr>
              <a:t>RabbitMQ</a:t>
            </a:r>
            <a:r>
              <a:rPr lang="en-US" sz="1400" dirty="0">
                <a:solidFill>
                  <a:schemeClr val="bg1"/>
                </a:solidFill>
                <a:latin typeface="+mj-lt"/>
              </a:rPr>
              <a:t>)</a:t>
            </a:r>
          </a:p>
        </p:txBody>
      </p:sp>
      <p:sp>
        <p:nvSpPr>
          <p:cNvPr id="312" name="Oval 311"/>
          <p:cNvSpPr/>
          <p:nvPr/>
        </p:nvSpPr>
        <p:spPr>
          <a:xfrm>
            <a:off x="8424993" y="3099552"/>
            <a:ext cx="3455989" cy="863600"/>
          </a:xfrm>
          <a:prstGeom prst="ellipse">
            <a:avLst/>
          </a:prstGeom>
          <a:solidFill>
            <a:schemeClr val="tx2"/>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13" name="TextBox 312"/>
          <p:cNvSpPr txBox="1"/>
          <p:nvPr/>
        </p:nvSpPr>
        <p:spPr>
          <a:xfrm>
            <a:off x="8872147" y="3218858"/>
            <a:ext cx="2688685" cy="584775"/>
          </a:xfrm>
          <a:prstGeom prst="rect">
            <a:avLst/>
          </a:prstGeom>
          <a:noFill/>
        </p:spPr>
        <p:txBody>
          <a:bodyPr wrap="none" rtlCol="0">
            <a:spAutoFit/>
          </a:bodyPr>
          <a:lstStyle/>
          <a:p>
            <a:pPr algn="ctr"/>
            <a:r>
              <a:rPr lang="en-US" dirty="0">
                <a:solidFill>
                  <a:schemeClr val="bg1"/>
                </a:solidFill>
                <a:latin typeface="+mj-lt"/>
              </a:rPr>
              <a:t>Infrastructure Applications</a:t>
            </a:r>
          </a:p>
          <a:p>
            <a:pPr algn="ctr"/>
            <a:r>
              <a:rPr lang="en-US" sz="1400" dirty="0">
                <a:solidFill>
                  <a:schemeClr val="bg1"/>
                </a:solidFill>
                <a:latin typeface="+mj-lt"/>
              </a:rPr>
              <a:t>(e.g., VMware NSX and OpenStack)</a:t>
            </a:r>
          </a:p>
        </p:txBody>
      </p:sp>
      <p:pic>
        <p:nvPicPr>
          <p:cNvPr id="31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315" name="Rounded Rectangle 314"/>
          <p:cNvSpPr/>
          <p:nvPr/>
        </p:nvSpPr>
        <p:spPr>
          <a:xfrm>
            <a:off x="3243570"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Rounded Rectangle 31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Rounded Rectangle 31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Rounded Rectangle 317"/>
          <p:cNvSpPr/>
          <p:nvPr/>
        </p:nvSpPr>
        <p:spPr>
          <a:xfrm>
            <a:off x="2941883" y="567748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Rounded Rectangle 318"/>
          <p:cNvSpPr/>
          <p:nvPr/>
        </p:nvSpPr>
        <p:spPr>
          <a:xfrm>
            <a:off x="3243569"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Rounded Rectangle 319"/>
          <p:cNvSpPr/>
          <p:nvPr/>
        </p:nvSpPr>
        <p:spPr>
          <a:xfrm>
            <a:off x="3533209" y="5678947"/>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322" name="Rounded Rectangle 321"/>
          <p:cNvSpPr/>
          <p:nvPr/>
        </p:nvSpPr>
        <p:spPr>
          <a:xfrm>
            <a:off x="5074898" y="5396169"/>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Rounded Rectangle 322"/>
          <p:cNvSpPr/>
          <p:nvPr/>
        </p:nvSpPr>
        <p:spPr>
          <a:xfrm>
            <a:off x="5364538" y="539763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Rounded Rectangle 323"/>
          <p:cNvSpPr/>
          <p:nvPr/>
        </p:nvSpPr>
        <p:spPr>
          <a:xfrm>
            <a:off x="4773211" y="5396975"/>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Rounded Rectangle 324"/>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Rounded Rectangle 325"/>
          <p:cNvSpPr/>
          <p:nvPr/>
        </p:nvSpPr>
        <p:spPr>
          <a:xfrm>
            <a:off x="5074897" y="568599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Rounded Rectangle 326"/>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329" name="Rounded Rectangle 328"/>
          <p:cNvSpPr/>
          <p:nvPr/>
        </p:nvSpPr>
        <p:spPr>
          <a:xfrm>
            <a:off x="6898503" y="5388514"/>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Rounded Rectangle 329"/>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Rounded Rectangle 330"/>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Rounded Rectangle 331"/>
          <p:cNvSpPr/>
          <p:nvPr/>
        </p:nvSpPr>
        <p:spPr>
          <a:xfrm>
            <a:off x="6596816" y="5678338"/>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Rounded Rectangle 332"/>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Rounded Rectangle 333"/>
          <p:cNvSpPr/>
          <p:nvPr/>
        </p:nvSpPr>
        <p:spPr>
          <a:xfrm>
            <a:off x="7188142" y="5679802"/>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336" name="Rounded Rectangle 335"/>
          <p:cNvSpPr/>
          <p:nvPr/>
        </p:nvSpPr>
        <p:spPr>
          <a:xfrm>
            <a:off x="8639888"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Rounded Rectangle 336"/>
          <p:cNvSpPr/>
          <p:nvPr/>
        </p:nvSpPr>
        <p:spPr>
          <a:xfrm>
            <a:off x="8929528" y="5389123"/>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Rounded Rectangle 337"/>
          <p:cNvSpPr/>
          <p:nvPr/>
        </p:nvSpPr>
        <p:spPr>
          <a:xfrm>
            <a:off x="8338201" y="538846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9" name="Rounded Rectangle 338"/>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 name="Rounded Rectangle 339"/>
          <p:cNvSpPr/>
          <p:nvPr/>
        </p:nvSpPr>
        <p:spPr>
          <a:xfrm>
            <a:off x="8639887"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 name="Rounded Rectangle 340"/>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2" name="Curved Connector 341"/>
          <p:cNvCxnSpPr>
            <a:stCxn id="319" idx="0"/>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3" name="Curved Connector 342"/>
          <p:cNvCxnSpPr>
            <a:stCxn id="319" idx="0"/>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4" name="Curved Connector 343"/>
          <p:cNvCxnSpPr>
            <a:stCxn id="319" idx="0"/>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5" name="Curved Connector 344"/>
          <p:cNvCxnSpPr>
            <a:stCxn id="319" idx="0"/>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6" name="Curved Connector 345"/>
          <p:cNvCxnSpPr>
            <a:stCxn id="319" idx="0"/>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7" name="Curved Connector 346"/>
          <p:cNvCxnSpPr>
            <a:stCxn id="319" idx="0"/>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8" name="Curved Connector 347"/>
          <p:cNvCxnSpPr>
            <a:stCxn id="319" idx="0"/>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9" name="Curved Connector 348"/>
          <p:cNvCxnSpPr/>
          <p:nvPr/>
        </p:nvCxnSpPr>
        <p:spPr>
          <a:xfrm rot="16200000" flipV="1">
            <a:off x="4096859" y="4621162"/>
            <a:ext cx="298334" cy="1831327"/>
          </a:xfrm>
          <a:prstGeom prst="curvedConnector3">
            <a:avLst>
              <a:gd name="adj1" fmla="val 587469"/>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0" name="Curved Connector 349"/>
          <p:cNvCxnSpPr/>
          <p:nvPr/>
        </p:nvCxnSpPr>
        <p:spPr>
          <a:xfrm rot="16200000" flipV="1">
            <a:off x="4241770" y="4766074"/>
            <a:ext cx="8510" cy="1831328"/>
          </a:xfrm>
          <a:prstGeom prst="curvedConnector3">
            <a:avLst>
              <a:gd name="adj1" fmla="val 19589612"/>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1" name="Curved Connector 350"/>
          <p:cNvCxnSpPr/>
          <p:nvPr/>
        </p:nvCxnSpPr>
        <p:spPr>
          <a:xfrm rot="5400000" flipH="1" flipV="1">
            <a:off x="6795017" y="3754331"/>
            <a:ext cx="298334" cy="3564991"/>
          </a:xfrm>
          <a:prstGeom prst="curvedConnector3">
            <a:avLst>
              <a:gd name="adj1" fmla="val 740720"/>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2" name="Curved Connector 351"/>
          <p:cNvCxnSpPr/>
          <p:nvPr/>
        </p:nvCxnSpPr>
        <p:spPr>
          <a:xfrm rot="5400000" flipH="1" flipV="1">
            <a:off x="6939929" y="3899243"/>
            <a:ext cx="8510" cy="3564990"/>
          </a:xfrm>
          <a:prstGeom prst="curvedConnector3">
            <a:avLst>
              <a:gd name="adj1" fmla="val 23933337"/>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3" name="Curved Connector 352"/>
          <p:cNvCxnSpPr/>
          <p:nvPr/>
        </p:nvCxnSpPr>
        <p:spPr>
          <a:xfrm rot="16200000" flipV="1">
            <a:off x="4855715" y="3850444"/>
            <a:ext cx="855" cy="3654933"/>
          </a:xfrm>
          <a:prstGeom prst="curvedConnector3">
            <a:avLst>
              <a:gd name="adj1" fmla="val 262348655"/>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4" name="Curved Connector 353"/>
          <p:cNvCxnSpPr/>
          <p:nvPr/>
        </p:nvCxnSpPr>
        <p:spPr>
          <a:xfrm rot="16200000" flipH="1" flipV="1">
            <a:off x="5151500" y="4146838"/>
            <a:ext cx="609" cy="3063607"/>
          </a:xfrm>
          <a:prstGeom prst="curvedConnector3">
            <a:avLst>
              <a:gd name="adj1" fmla="val -331443186"/>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5" name="Curved Connector 354"/>
          <p:cNvCxnSpPr/>
          <p:nvPr/>
        </p:nvCxnSpPr>
        <p:spPr>
          <a:xfrm rot="16200000" flipV="1">
            <a:off x="5631125" y="4625854"/>
            <a:ext cx="281363" cy="1823605"/>
          </a:xfrm>
          <a:prstGeom prst="curvedConnector3">
            <a:avLst>
              <a:gd name="adj1" fmla="val 565011"/>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6" name="Curved Connector 355"/>
          <p:cNvCxnSpPr/>
          <p:nvPr/>
        </p:nvCxnSpPr>
        <p:spPr>
          <a:xfrm rot="16200000" flipV="1">
            <a:off x="5927117" y="4921847"/>
            <a:ext cx="280705" cy="1232278"/>
          </a:xfrm>
          <a:prstGeom prst="curvedConnector3">
            <a:avLst>
              <a:gd name="adj1" fmla="val 482930"/>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7" name="Curved Connector 356"/>
          <p:cNvCxnSpPr/>
          <p:nvPr/>
        </p:nvCxnSpPr>
        <p:spPr>
          <a:xfrm rot="16200000" flipH="1">
            <a:off x="6978539" y="5383407"/>
            <a:ext cx="1464" cy="591326"/>
          </a:xfrm>
          <a:prstGeom prst="curvedConnector3">
            <a:avLst>
              <a:gd name="adj1" fmla="val -15614754"/>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8" name="Curved Connector 357"/>
          <p:cNvCxnSpPr/>
          <p:nvPr/>
        </p:nvCxnSpPr>
        <p:spPr>
          <a:xfrm rot="5400000" flipH="1" flipV="1">
            <a:off x="7705120" y="4668641"/>
            <a:ext cx="49" cy="1439698"/>
          </a:xfrm>
          <a:prstGeom prst="curvedConnector3">
            <a:avLst>
              <a:gd name="adj1" fmla="val 2147483646"/>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9" name="Curved Connector 358"/>
          <p:cNvCxnSpPr/>
          <p:nvPr/>
        </p:nvCxnSpPr>
        <p:spPr>
          <a:xfrm rot="16200000" flipH="1">
            <a:off x="8000502" y="4373306"/>
            <a:ext cx="609" cy="2031025"/>
          </a:xfrm>
          <a:prstGeom prst="curvedConnector3">
            <a:avLst>
              <a:gd name="adj1" fmla="val -208538588"/>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65" name="Oval 364"/>
          <p:cNvSpPr/>
          <p:nvPr/>
        </p:nvSpPr>
        <p:spPr>
          <a:xfrm>
            <a:off x="9885926" y="4202371"/>
            <a:ext cx="1611760" cy="816531"/>
          </a:xfrm>
          <a:prstGeom prst="ellipse">
            <a:avLst/>
          </a:prstGeom>
          <a:solidFill>
            <a:schemeClr val="bg1">
              <a:lumMod val="95000"/>
            </a:schemeClr>
          </a:solidFill>
          <a:ln>
            <a:solidFill>
              <a:schemeClr val="tx1">
                <a:lumMod val="50000"/>
                <a:lumOff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66" name="TextBox 365"/>
          <p:cNvSpPr txBox="1"/>
          <p:nvPr/>
        </p:nvSpPr>
        <p:spPr>
          <a:xfrm>
            <a:off x="10046437" y="4425970"/>
            <a:ext cx="1290738" cy="369332"/>
          </a:xfrm>
          <a:prstGeom prst="rect">
            <a:avLst/>
          </a:prstGeom>
          <a:noFill/>
        </p:spPr>
        <p:txBody>
          <a:bodyPr wrap="none" rtlCol="0">
            <a:spAutoFit/>
          </a:bodyPr>
          <a:lstStyle/>
          <a:p>
            <a:pPr algn="ctr"/>
            <a:r>
              <a:rPr lang="en-US">
                <a:latin typeface="+mj-lt"/>
              </a:rPr>
              <a:t>and more </a:t>
            </a:r>
            <a:r>
              <a:rPr lang="mr-IN" dirty="0">
                <a:latin typeface="+mj-lt"/>
              </a:rPr>
              <a:t>…</a:t>
            </a:r>
            <a:endParaRPr lang="en-US" dirty="0">
              <a:latin typeface="+mj-lt"/>
            </a:endParaRPr>
          </a:p>
        </p:txBody>
      </p:sp>
    </p:spTree>
    <p:extLst>
      <p:ext uri="{BB962C8B-B14F-4D97-AF65-F5344CB8AC3E}">
        <p14:creationId xmlns:p14="http://schemas.microsoft.com/office/powerpoint/2010/main" val="1888294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0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0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6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6" grpId="0" animBg="1"/>
      <p:bldP spid="307" grpId="0"/>
      <p:bldP spid="308" grpId="0" animBg="1"/>
      <p:bldP spid="309" grpId="0"/>
      <p:bldP spid="310" grpId="0" animBg="1"/>
      <p:bldP spid="311" grpId="0"/>
      <p:bldP spid="312" grpId="0" animBg="1"/>
      <p:bldP spid="313" grpId="0"/>
      <p:bldP spid="365" grpId="0" animBg="1"/>
      <p:bldP spid="36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5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6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23" name="Rounded Rectangle 222"/>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TextBox 229"/>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37" name="Rounded Rectangle 236"/>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TextBox 309"/>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2" name="Rounded Rectangle 311"/>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TextBox 312"/>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4" name="Rounded Rectangle 313"/>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TextBox 314"/>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pic>
        <p:nvPicPr>
          <p:cNvPr id="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49" idx="2"/>
            <a:endCxn id="51" idx="0"/>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49" idx="2"/>
            <a:endCxn id="52" idx="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51" idx="0"/>
            <a:endCxn id="50" idx="2"/>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52" idx="0"/>
            <a:endCxn id="50" idx="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6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69" name="Rounded Rectangle 68"/>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Connector 69"/>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8" name="Rounded Rectangle 77"/>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Connector 7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8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87" name="Rounded Rectangle 86"/>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Connector 87"/>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49" idx="0"/>
            <a:endCxn id="44" idx="2"/>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49" idx="0"/>
            <a:endCxn id="46" idx="2"/>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a:endCxn id="47" idx="2"/>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50" idx="0"/>
            <a:endCxn id="48" idx="2"/>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a:stCxn id="65" idx="0"/>
            <a:endCxn id="44" idx="2"/>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a:stCxn id="65" idx="0"/>
            <a:endCxn id="46" idx="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stCxn id="66" idx="0"/>
            <a:endCxn id="47" idx="2"/>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66" idx="0"/>
            <a:endCxn id="48" idx="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a:stCxn id="74" idx="0"/>
            <a:endCxn id="44" idx="2"/>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a:stCxn id="74" idx="0"/>
            <a:endCxn id="46" idx="2"/>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a:stCxn id="75" idx="0"/>
            <a:endCxn id="47" idx="2"/>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a:stCxn id="75" idx="0"/>
            <a:endCxn id="48" idx="2"/>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a:stCxn id="83" idx="0"/>
            <a:endCxn id="44" idx="2"/>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stCxn id="83" idx="0"/>
            <a:endCxn id="46" idx="2"/>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a:stCxn id="84" idx="0"/>
            <a:endCxn id="47" idx="2"/>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a:stCxn id="84" idx="0"/>
            <a:endCxn id="48" idx="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a:endCxn id="51" idx="2"/>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a:endCxn id="51" idx="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a:endCxn id="51" idx="2"/>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a:endCxn id="51" idx="2"/>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a:endCxn id="51" idx="2"/>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a:endCxn id="51" idx="2"/>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a:stCxn id="7" idx="0"/>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a:stCxn id="177" idx="0"/>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a:stCxn id="221" idx="0"/>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a:stCxn id="222" idx="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a:stCxn id="151" idx="0"/>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a:stCxn id="178" idx="0"/>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77" name="Rounded Rectangle 17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ounded Rectangle 220"/>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ounded Rectangle 177"/>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ounded Rectangle 22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5" name="Straight Connector 254"/>
          <p:cNvCxnSpPr>
            <a:stCxn id="257" idx="0"/>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61" name="Rounded Rectangle 260"/>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ounded Rectangle 261"/>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ounded Rectangle 262"/>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ounded Rectangle 263"/>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ounded Rectangle 264"/>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ounded Rectangle 265"/>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0" name="Straight Connector 269"/>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76" name="Rounded Rectangle 27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ounded Rectangle 276"/>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Rounded Rectangle 277"/>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ounded Rectangle 27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Rounded Rectangle 27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Rounded Rectangle 28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5" name="Straight Connector 284"/>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91" name="Rounded Rectangle 290"/>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Rounded Rectangle 291"/>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ounded Rectangle 292"/>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Rounded Rectangle 293"/>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ounded Rectangle 294"/>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ounded Rectangle 295"/>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7" name="Straight Connector 216"/>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71" name="Rounded Rectangle 170"/>
          <p:cNvSpPr/>
          <p:nvPr/>
        </p:nvSpPr>
        <p:spPr>
          <a:xfrm>
            <a:off x="3243570"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ounded Rectangle 171"/>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ounded Rectangle 172"/>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ounded Rectangle 173"/>
          <p:cNvSpPr/>
          <p:nvPr/>
        </p:nvSpPr>
        <p:spPr>
          <a:xfrm>
            <a:off x="2941883" y="567748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Rounded Rectangle 174"/>
          <p:cNvSpPr/>
          <p:nvPr/>
        </p:nvSpPr>
        <p:spPr>
          <a:xfrm>
            <a:off x="3243569"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Rounded Rectangle 175"/>
          <p:cNvSpPr/>
          <p:nvPr/>
        </p:nvSpPr>
        <p:spPr>
          <a:xfrm>
            <a:off x="3533209" y="5678947"/>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ounded Rectangle 223"/>
          <p:cNvSpPr/>
          <p:nvPr/>
        </p:nvSpPr>
        <p:spPr>
          <a:xfrm>
            <a:off x="5074898" y="5396169"/>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ounded Rectangle 224"/>
          <p:cNvSpPr/>
          <p:nvPr/>
        </p:nvSpPr>
        <p:spPr>
          <a:xfrm>
            <a:off x="5364538" y="539763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Rounded Rectangle 225"/>
          <p:cNvSpPr/>
          <p:nvPr/>
        </p:nvSpPr>
        <p:spPr>
          <a:xfrm>
            <a:off x="4773211" y="5396975"/>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ounded Rectangle 226"/>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5074897" y="568599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Rounded Rectangle 228"/>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ounded Rectangle 230"/>
          <p:cNvSpPr/>
          <p:nvPr/>
        </p:nvSpPr>
        <p:spPr>
          <a:xfrm>
            <a:off x="6898503" y="5388514"/>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596816" y="5678338"/>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ounded Rectangle 23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7188142" y="5679802"/>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Rounded Rectangle 237"/>
          <p:cNvSpPr/>
          <p:nvPr/>
        </p:nvSpPr>
        <p:spPr>
          <a:xfrm>
            <a:off x="8639888"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Rounded Rectangle 238"/>
          <p:cNvSpPr/>
          <p:nvPr/>
        </p:nvSpPr>
        <p:spPr>
          <a:xfrm>
            <a:off x="8929528" y="5389123"/>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ounded Rectangle 239"/>
          <p:cNvSpPr/>
          <p:nvPr/>
        </p:nvSpPr>
        <p:spPr>
          <a:xfrm>
            <a:off x="8338201" y="538846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Rounded Rectangle 240"/>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Rounded Rectangle 241"/>
          <p:cNvSpPr/>
          <p:nvPr/>
        </p:nvSpPr>
        <p:spPr>
          <a:xfrm>
            <a:off x="8639887"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ounded Rectangle 242"/>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4" name="Curved Connector 243"/>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9" name="Curved Connector 248"/>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4" name="Curved Connector 253"/>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9" name="Curved Connector 268"/>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4" name="Curved Connector 283"/>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7" name="Curved Connector 296"/>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8" name="Curved Connector 297"/>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9" name="Curved Connector 298"/>
          <p:cNvCxnSpPr/>
          <p:nvPr/>
        </p:nvCxnSpPr>
        <p:spPr>
          <a:xfrm rot="16200000" flipV="1">
            <a:off x="4096859" y="4621162"/>
            <a:ext cx="298334" cy="1831327"/>
          </a:xfrm>
          <a:prstGeom prst="curvedConnector3">
            <a:avLst>
              <a:gd name="adj1" fmla="val 587469"/>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0" name="Curved Connector 299"/>
          <p:cNvCxnSpPr/>
          <p:nvPr/>
        </p:nvCxnSpPr>
        <p:spPr>
          <a:xfrm rot="16200000" flipV="1">
            <a:off x="4241770" y="4766074"/>
            <a:ext cx="8510" cy="1831328"/>
          </a:xfrm>
          <a:prstGeom prst="curvedConnector3">
            <a:avLst>
              <a:gd name="adj1" fmla="val 19589612"/>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1" name="Curved Connector 300"/>
          <p:cNvCxnSpPr/>
          <p:nvPr/>
        </p:nvCxnSpPr>
        <p:spPr>
          <a:xfrm rot="5400000" flipH="1" flipV="1">
            <a:off x="6795017" y="3754331"/>
            <a:ext cx="298334" cy="3564991"/>
          </a:xfrm>
          <a:prstGeom prst="curvedConnector3">
            <a:avLst>
              <a:gd name="adj1" fmla="val 740720"/>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2" name="Curved Connector 301"/>
          <p:cNvCxnSpPr/>
          <p:nvPr/>
        </p:nvCxnSpPr>
        <p:spPr>
          <a:xfrm rot="5400000" flipH="1" flipV="1">
            <a:off x="6939929" y="3899243"/>
            <a:ext cx="8510" cy="3564990"/>
          </a:xfrm>
          <a:prstGeom prst="curvedConnector3">
            <a:avLst>
              <a:gd name="adj1" fmla="val 23933337"/>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3" name="Curved Connector 302"/>
          <p:cNvCxnSpPr/>
          <p:nvPr/>
        </p:nvCxnSpPr>
        <p:spPr>
          <a:xfrm rot="16200000" flipV="1">
            <a:off x="4855715" y="3850444"/>
            <a:ext cx="855" cy="3654933"/>
          </a:xfrm>
          <a:prstGeom prst="curvedConnector3">
            <a:avLst>
              <a:gd name="adj1" fmla="val 262348655"/>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4" name="Curved Connector 303"/>
          <p:cNvCxnSpPr/>
          <p:nvPr/>
        </p:nvCxnSpPr>
        <p:spPr>
          <a:xfrm rot="16200000" flipH="1" flipV="1">
            <a:off x="5151500" y="4146838"/>
            <a:ext cx="609" cy="3063607"/>
          </a:xfrm>
          <a:prstGeom prst="curvedConnector3">
            <a:avLst>
              <a:gd name="adj1" fmla="val -331443186"/>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5" name="Curved Connector 304"/>
          <p:cNvCxnSpPr/>
          <p:nvPr/>
        </p:nvCxnSpPr>
        <p:spPr>
          <a:xfrm rot="16200000" flipV="1">
            <a:off x="5631125" y="4625854"/>
            <a:ext cx="281363" cy="1823605"/>
          </a:xfrm>
          <a:prstGeom prst="curvedConnector3">
            <a:avLst>
              <a:gd name="adj1" fmla="val 565011"/>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6" name="Curved Connector 305"/>
          <p:cNvCxnSpPr/>
          <p:nvPr/>
        </p:nvCxnSpPr>
        <p:spPr>
          <a:xfrm rot="16200000" flipV="1">
            <a:off x="5927117" y="4921847"/>
            <a:ext cx="280705" cy="1232278"/>
          </a:xfrm>
          <a:prstGeom prst="curvedConnector3">
            <a:avLst>
              <a:gd name="adj1" fmla="val 482930"/>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7" name="Curved Connector 306"/>
          <p:cNvCxnSpPr/>
          <p:nvPr/>
        </p:nvCxnSpPr>
        <p:spPr>
          <a:xfrm rot="16200000" flipH="1">
            <a:off x="6978539" y="5383407"/>
            <a:ext cx="1464" cy="591326"/>
          </a:xfrm>
          <a:prstGeom prst="curvedConnector3">
            <a:avLst>
              <a:gd name="adj1" fmla="val -15614754"/>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8" name="Curved Connector 307"/>
          <p:cNvCxnSpPr/>
          <p:nvPr/>
        </p:nvCxnSpPr>
        <p:spPr>
          <a:xfrm rot="5400000" flipH="1" flipV="1">
            <a:off x="7705120" y="4668641"/>
            <a:ext cx="49" cy="1439698"/>
          </a:xfrm>
          <a:prstGeom prst="curvedConnector3">
            <a:avLst>
              <a:gd name="adj1" fmla="val 2147483646"/>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9" name="Curved Connector 308"/>
          <p:cNvCxnSpPr/>
          <p:nvPr/>
        </p:nvCxnSpPr>
        <p:spPr>
          <a:xfrm rot="16200000" flipH="1">
            <a:off x="8000502" y="4373306"/>
            <a:ext cx="609" cy="2031025"/>
          </a:xfrm>
          <a:prstGeom prst="curvedConnector3">
            <a:avLst>
              <a:gd name="adj1" fmla="val -208538588"/>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11" name="TextBox 310"/>
          <p:cNvSpPr txBox="1"/>
          <p:nvPr/>
        </p:nvSpPr>
        <p:spPr>
          <a:xfrm>
            <a:off x="3857340" y="2271901"/>
            <a:ext cx="4271524" cy="1107996"/>
          </a:xfrm>
          <a:prstGeom prst="rect">
            <a:avLst/>
          </a:prstGeom>
          <a:solidFill>
            <a:schemeClr val="accent2">
              <a:lumMod val="75000"/>
            </a:schemeClr>
          </a:solidFill>
        </p:spPr>
        <p:txBody>
          <a:bodyPr wrap="square" rtlCol="0">
            <a:spAutoFit/>
          </a:bodyPr>
          <a:lstStyle/>
          <a:p>
            <a:pPr algn="ctr"/>
            <a:r>
              <a:rPr lang="en-US" sz="6600" dirty="0">
                <a:solidFill>
                  <a:schemeClr val="bg1"/>
                </a:solidFill>
                <a:latin typeface="+mj-lt"/>
              </a:rPr>
              <a:t>Multicast</a:t>
            </a:r>
            <a:r>
              <a:rPr lang="en-US" sz="2800" dirty="0">
                <a:solidFill>
                  <a:schemeClr val="bg1"/>
                </a:solidFill>
                <a:latin typeface="+mj-lt"/>
              </a:rPr>
              <a:t> </a:t>
            </a:r>
            <a:endParaRPr lang="en-US" sz="4800" b="1" dirty="0">
              <a:solidFill>
                <a:schemeClr val="bg1"/>
              </a:solidFill>
              <a:latin typeface="+mj-lt"/>
            </a:endParaRPr>
          </a:p>
        </p:txBody>
      </p:sp>
    </p:spTree>
    <p:extLst>
      <p:ext uri="{BB962C8B-B14F-4D97-AF65-F5344CB8AC3E}">
        <p14:creationId xmlns:p14="http://schemas.microsoft.com/office/powerpoint/2010/main" val="1028273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5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6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30" name="Rounded Rectangle 229"/>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TextBox 236"/>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0" name="Rounded Rectangle 309"/>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TextBox 310"/>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2" name="Rounded Rectangle 311"/>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TextBox 312"/>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4" name="Rounded Rectangle 313"/>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TextBox 314"/>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pic>
        <p:nvPicPr>
          <p:cNvPr id="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49" idx="2"/>
            <a:endCxn id="51" idx="0"/>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49" idx="2"/>
            <a:endCxn id="52" idx="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51" idx="0"/>
            <a:endCxn id="50" idx="2"/>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52" idx="0"/>
            <a:endCxn id="50" idx="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6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69" name="Rounded Rectangle 68"/>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Connector 69"/>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8" name="Rounded Rectangle 77"/>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Connector 7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8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87" name="Rounded Rectangle 86"/>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Connector 87"/>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49" idx="0"/>
            <a:endCxn id="46" idx="2"/>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a:endCxn id="47" idx="2"/>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50" idx="0"/>
            <a:endCxn id="48" idx="2"/>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a:stCxn id="65" idx="0"/>
            <a:endCxn id="44" idx="2"/>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a:stCxn id="65" idx="0"/>
            <a:endCxn id="46" idx="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stCxn id="66" idx="0"/>
            <a:endCxn id="47" idx="2"/>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66" idx="0"/>
            <a:endCxn id="48" idx="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a:stCxn id="74" idx="0"/>
            <a:endCxn id="44" idx="2"/>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a:stCxn id="74" idx="0"/>
            <a:endCxn id="46" idx="2"/>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a:stCxn id="75" idx="0"/>
            <a:endCxn id="47" idx="2"/>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a:stCxn id="75" idx="0"/>
            <a:endCxn id="48" idx="2"/>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a:stCxn id="83" idx="0"/>
            <a:endCxn id="44" idx="2"/>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stCxn id="83" idx="0"/>
            <a:endCxn id="46" idx="2"/>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a:stCxn id="84" idx="0"/>
            <a:endCxn id="47" idx="2"/>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a:stCxn id="84" idx="0"/>
            <a:endCxn id="48" idx="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a:endCxn id="51" idx="2"/>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a:endCxn id="51" idx="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a:endCxn id="51" idx="2"/>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a:endCxn id="51" idx="2"/>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a:endCxn id="51" idx="2"/>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a:endCxn id="51" idx="2"/>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a:stCxn id="7" idx="0"/>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a:stCxn id="177" idx="0"/>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a:stCxn id="221" idx="0"/>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a:stCxn id="222" idx="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a:stCxn id="151" idx="0"/>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a:stCxn id="178" idx="0"/>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77" name="Rounded Rectangle 17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ounded Rectangle 220"/>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ounded Rectangle 177"/>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ounded Rectangle 22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5" name="Straight Connector 254"/>
          <p:cNvCxnSpPr>
            <a:stCxn id="257" idx="0"/>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61" name="Rounded Rectangle 260"/>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ounded Rectangle 261"/>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ounded Rectangle 262"/>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ounded Rectangle 263"/>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ounded Rectangle 264"/>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ounded Rectangle 265"/>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0" name="Straight Connector 269"/>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76" name="Rounded Rectangle 27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ounded Rectangle 276"/>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Rounded Rectangle 277"/>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ounded Rectangle 27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Rounded Rectangle 27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Rounded Rectangle 28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5" name="Straight Connector 284"/>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91" name="Rounded Rectangle 290"/>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Rounded Rectangle 291"/>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ounded Rectangle 292"/>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Rounded Rectangle 293"/>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ounded Rectangle 294"/>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ounded Rectangle 295"/>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7" name="Straight Connector 216"/>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71" name="Rounded Rectangle 170"/>
          <p:cNvSpPr/>
          <p:nvPr/>
        </p:nvSpPr>
        <p:spPr>
          <a:xfrm>
            <a:off x="3243570"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ounded Rectangle 171"/>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ounded Rectangle 172"/>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ounded Rectangle 173"/>
          <p:cNvSpPr/>
          <p:nvPr/>
        </p:nvSpPr>
        <p:spPr>
          <a:xfrm>
            <a:off x="2941883" y="567748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Rounded Rectangle 174"/>
          <p:cNvSpPr/>
          <p:nvPr/>
        </p:nvSpPr>
        <p:spPr>
          <a:xfrm>
            <a:off x="3243569"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Rounded Rectangle 175"/>
          <p:cNvSpPr/>
          <p:nvPr/>
        </p:nvSpPr>
        <p:spPr>
          <a:xfrm>
            <a:off x="3533209" y="5678947"/>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ounded Rectangle 223"/>
          <p:cNvSpPr/>
          <p:nvPr/>
        </p:nvSpPr>
        <p:spPr>
          <a:xfrm>
            <a:off x="5074898" y="5396169"/>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ounded Rectangle 224"/>
          <p:cNvSpPr/>
          <p:nvPr/>
        </p:nvSpPr>
        <p:spPr>
          <a:xfrm>
            <a:off x="5364538" y="539763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Rounded Rectangle 225"/>
          <p:cNvSpPr/>
          <p:nvPr/>
        </p:nvSpPr>
        <p:spPr>
          <a:xfrm>
            <a:off x="4773211" y="5396975"/>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ounded Rectangle 226"/>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5074897" y="568599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Rounded Rectangle 228"/>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ounded Rectangle 230"/>
          <p:cNvSpPr/>
          <p:nvPr/>
        </p:nvSpPr>
        <p:spPr>
          <a:xfrm>
            <a:off x="6898503" y="5388514"/>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596816" y="5678338"/>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ounded Rectangle 23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7188142" y="5679802"/>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Rounded Rectangle 237"/>
          <p:cNvSpPr/>
          <p:nvPr/>
        </p:nvSpPr>
        <p:spPr>
          <a:xfrm>
            <a:off x="8639888"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Rounded Rectangle 238"/>
          <p:cNvSpPr/>
          <p:nvPr/>
        </p:nvSpPr>
        <p:spPr>
          <a:xfrm>
            <a:off x="8929528" y="5389123"/>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ounded Rectangle 239"/>
          <p:cNvSpPr/>
          <p:nvPr/>
        </p:nvSpPr>
        <p:spPr>
          <a:xfrm>
            <a:off x="8338201" y="538846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Rounded Rectangle 240"/>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Rounded Rectangle 241"/>
          <p:cNvSpPr/>
          <p:nvPr/>
        </p:nvSpPr>
        <p:spPr>
          <a:xfrm>
            <a:off x="8639887"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ounded Rectangle 242"/>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4" name="Curved Connector 243"/>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9" name="Curved Connector 248"/>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4" name="Curved Connector 253"/>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9" name="Curved Connector 268"/>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4" name="Curved Connector 283"/>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7" name="Curved Connector 296"/>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8" name="Curved Connector 297"/>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9" name="Curved Connector 298"/>
          <p:cNvCxnSpPr/>
          <p:nvPr/>
        </p:nvCxnSpPr>
        <p:spPr>
          <a:xfrm rot="16200000" flipV="1">
            <a:off x="4096859" y="4621162"/>
            <a:ext cx="298334" cy="1831327"/>
          </a:xfrm>
          <a:prstGeom prst="curvedConnector3">
            <a:avLst>
              <a:gd name="adj1" fmla="val 587469"/>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0" name="Curved Connector 299"/>
          <p:cNvCxnSpPr/>
          <p:nvPr/>
        </p:nvCxnSpPr>
        <p:spPr>
          <a:xfrm rot="16200000" flipV="1">
            <a:off x="4241770" y="4766074"/>
            <a:ext cx="8510" cy="1831328"/>
          </a:xfrm>
          <a:prstGeom prst="curvedConnector3">
            <a:avLst>
              <a:gd name="adj1" fmla="val 19589612"/>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1" name="Curved Connector 300"/>
          <p:cNvCxnSpPr/>
          <p:nvPr/>
        </p:nvCxnSpPr>
        <p:spPr>
          <a:xfrm rot="5400000" flipH="1" flipV="1">
            <a:off x="6795017" y="3754331"/>
            <a:ext cx="298334" cy="3564991"/>
          </a:xfrm>
          <a:prstGeom prst="curvedConnector3">
            <a:avLst>
              <a:gd name="adj1" fmla="val 740720"/>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2" name="Curved Connector 301"/>
          <p:cNvCxnSpPr/>
          <p:nvPr/>
        </p:nvCxnSpPr>
        <p:spPr>
          <a:xfrm rot="5400000" flipH="1" flipV="1">
            <a:off x="6939929" y="3899243"/>
            <a:ext cx="8510" cy="3564990"/>
          </a:xfrm>
          <a:prstGeom prst="curvedConnector3">
            <a:avLst>
              <a:gd name="adj1" fmla="val 23933337"/>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3" name="Curved Connector 302"/>
          <p:cNvCxnSpPr/>
          <p:nvPr/>
        </p:nvCxnSpPr>
        <p:spPr>
          <a:xfrm rot="16200000" flipV="1">
            <a:off x="4855715" y="3850444"/>
            <a:ext cx="855" cy="3654933"/>
          </a:xfrm>
          <a:prstGeom prst="curvedConnector3">
            <a:avLst>
              <a:gd name="adj1" fmla="val 262348655"/>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4" name="Curved Connector 303"/>
          <p:cNvCxnSpPr/>
          <p:nvPr/>
        </p:nvCxnSpPr>
        <p:spPr>
          <a:xfrm rot="16200000" flipH="1" flipV="1">
            <a:off x="5151500" y="4146838"/>
            <a:ext cx="609" cy="3063607"/>
          </a:xfrm>
          <a:prstGeom prst="curvedConnector3">
            <a:avLst>
              <a:gd name="adj1" fmla="val -331443186"/>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5" name="Curved Connector 304"/>
          <p:cNvCxnSpPr/>
          <p:nvPr/>
        </p:nvCxnSpPr>
        <p:spPr>
          <a:xfrm rot="16200000" flipV="1">
            <a:off x="5631125" y="4625854"/>
            <a:ext cx="281363" cy="1823605"/>
          </a:xfrm>
          <a:prstGeom prst="curvedConnector3">
            <a:avLst>
              <a:gd name="adj1" fmla="val 565011"/>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6" name="Curved Connector 305"/>
          <p:cNvCxnSpPr/>
          <p:nvPr/>
        </p:nvCxnSpPr>
        <p:spPr>
          <a:xfrm rot="16200000" flipV="1">
            <a:off x="5927117" y="4921847"/>
            <a:ext cx="280705" cy="1232278"/>
          </a:xfrm>
          <a:prstGeom prst="curvedConnector3">
            <a:avLst>
              <a:gd name="adj1" fmla="val 482930"/>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7" name="Curved Connector 306"/>
          <p:cNvCxnSpPr/>
          <p:nvPr/>
        </p:nvCxnSpPr>
        <p:spPr>
          <a:xfrm rot="16200000" flipH="1">
            <a:off x="6978539" y="5383407"/>
            <a:ext cx="1464" cy="591326"/>
          </a:xfrm>
          <a:prstGeom prst="curvedConnector3">
            <a:avLst>
              <a:gd name="adj1" fmla="val -15614754"/>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8" name="Curved Connector 307"/>
          <p:cNvCxnSpPr/>
          <p:nvPr/>
        </p:nvCxnSpPr>
        <p:spPr>
          <a:xfrm rot="5400000" flipH="1" flipV="1">
            <a:off x="7705120" y="4668641"/>
            <a:ext cx="49" cy="1439698"/>
          </a:xfrm>
          <a:prstGeom prst="curvedConnector3">
            <a:avLst>
              <a:gd name="adj1" fmla="val 2147483646"/>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9" name="Curved Connector 308"/>
          <p:cNvCxnSpPr/>
          <p:nvPr/>
        </p:nvCxnSpPr>
        <p:spPr>
          <a:xfrm rot="16200000" flipH="1">
            <a:off x="8000502" y="4373306"/>
            <a:ext cx="609" cy="2031025"/>
          </a:xfrm>
          <a:prstGeom prst="curvedConnector3">
            <a:avLst>
              <a:gd name="adj1" fmla="val -208538588"/>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3857340" y="2271901"/>
            <a:ext cx="4271524" cy="1107996"/>
          </a:xfrm>
          <a:prstGeom prst="rect">
            <a:avLst/>
          </a:prstGeom>
          <a:solidFill>
            <a:schemeClr val="accent2">
              <a:lumMod val="75000"/>
            </a:schemeClr>
          </a:solidFill>
        </p:spPr>
        <p:txBody>
          <a:bodyPr wrap="square" rtlCol="0">
            <a:spAutoFit/>
          </a:bodyPr>
          <a:lstStyle/>
          <a:p>
            <a:pPr algn="ctr"/>
            <a:r>
              <a:rPr lang="en-US" sz="6600" dirty="0">
                <a:solidFill>
                  <a:schemeClr val="bg1"/>
                </a:solidFill>
                <a:latin typeface="+mj-lt"/>
              </a:rPr>
              <a:t>Multicast</a:t>
            </a:r>
            <a:r>
              <a:rPr lang="en-US" sz="2800" dirty="0">
                <a:solidFill>
                  <a:schemeClr val="bg1"/>
                </a:solidFill>
                <a:latin typeface="+mj-lt"/>
              </a:rPr>
              <a:t> </a:t>
            </a:r>
            <a:endParaRPr lang="en-US" sz="4800" b="1" dirty="0">
              <a:solidFill>
                <a:schemeClr val="bg1"/>
              </a:solidFill>
              <a:latin typeface="+mj-lt"/>
            </a:endParaRPr>
          </a:p>
        </p:txBody>
      </p:sp>
      <p:cxnSp>
        <p:nvCxnSpPr>
          <p:cNvPr id="4" name="Straight Connector 3"/>
          <p:cNvCxnSpPr/>
          <p:nvPr/>
        </p:nvCxnSpPr>
        <p:spPr>
          <a:xfrm>
            <a:off x="3832203" y="2271901"/>
            <a:ext cx="4296661" cy="110799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49" idx="0"/>
            <a:endCxn id="44" idx="2"/>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V="1">
            <a:off x="3832203" y="2271901"/>
            <a:ext cx="4296661" cy="110799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3247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p:cNvSpPr/>
          <p:nvPr/>
        </p:nvSpPr>
        <p:spPr>
          <a:xfrm>
            <a:off x="8295950" y="449568"/>
            <a:ext cx="3331041" cy="557312"/>
          </a:xfrm>
          <a:prstGeom prst="rect">
            <a:avLst/>
          </a:prstGeom>
          <a:noFill/>
          <a:ln>
            <a:solidFill>
              <a:schemeClr val="bg2">
                <a:lumMod val="1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516437" y="1192641"/>
            <a:ext cx="9310629" cy="611081"/>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Approaches to Multicast</a:t>
            </a:r>
            <a:endParaRPr lang="en-US" sz="4000" b="1" i="1" dirty="0">
              <a:solidFill>
                <a:schemeClr val="accent2">
                  <a:lumMod val="75000"/>
                </a:schemeClr>
              </a:solidFill>
            </a:endParaRPr>
          </a:p>
        </p:txBody>
      </p:sp>
      <p:sp>
        <p:nvSpPr>
          <p:cNvPr id="8" name="TextBox 7"/>
          <p:cNvSpPr txBox="1"/>
          <p:nvPr/>
        </p:nvSpPr>
        <p:spPr>
          <a:xfrm>
            <a:off x="2516437" y="1170617"/>
            <a:ext cx="1091324" cy="646331"/>
          </a:xfrm>
          <a:prstGeom prst="rect">
            <a:avLst/>
          </a:prstGeom>
          <a:noFill/>
          <a:ln>
            <a:solidFill>
              <a:schemeClr val="bg1"/>
            </a:solidFill>
            <a:prstDash val="solid"/>
          </a:ln>
        </p:spPr>
        <p:txBody>
          <a:bodyPr wrap="none" rtlCol="0">
            <a:spAutoFit/>
          </a:bodyPr>
          <a:lstStyle/>
          <a:p>
            <a:pPr algn="ctr"/>
            <a:r>
              <a:rPr lang="en-US" dirty="0">
                <a:solidFill>
                  <a:schemeClr val="bg1"/>
                </a:solidFill>
                <a:latin typeface="+mj-lt"/>
              </a:rPr>
              <a:t>Control</a:t>
            </a:r>
          </a:p>
          <a:p>
            <a:pPr algn="ctr"/>
            <a:r>
              <a:rPr lang="en-US" dirty="0">
                <a:solidFill>
                  <a:schemeClr val="bg1"/>
                </a:solidFill>
                <a:latin typeface="+mj-lt"/>
              </a:rPr>
              <a:t>Overhead</a:t>
            </a:r>
          </a:p>
        </p:txBody>
      </p:sp>
      <p:sp>
        <p:nvSpPr>
          <p:cNvPr id="9" name="TextBox 8"/>
          <p:cNvSpPr txBox="1"/>
          <p:nvPr/>
        </p:nvSpPr>
        <p:spPr>
          <a:xfrm>
            <a:off x="4699085" y="1181241"/>
            <a:ext cx="932817"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No. of </a:t>
            </a:r>
          </a:p>
          <a:p>
            <a:pPr algn="ctr"/>
            <a:r>
              <a:rPr lang="en-US" dirty="0">
                <a:solidFill>
                  <a:schemeClr val="bg1"/>
                </a:solidFill>
                <a:latin typeface="+mj-lt"/>
              </a:rPr>
              <a:t>Groups</a:t>
            </a:r>
          </a:p>
        </p:txBody>
      </p:sp>
      <p:sp>
        <p:nvSpPr>
          <p:cNvPr id="10" name="TextBox 9"/>
          <p:cNvSpPr txBox="1"/>
          <p:nvPr/>
        </p:nvSpPr>
        <p:spPr>
          <a:xfrm>
            <a:off x="7538869" y="1173454"/>
            <a:ext cx="1091324" cy="646331"/>
          </a:xfrm>
          <a:prstGeom prst="rect">
            <a:avLst/>
          </a:prstGeom>
          <a:noFill/>
          <a:ln>
            <a:solidFill>
              <a:schemeClr val="bg1"/>
            </a:solidFill>
            <a:prstDash val="solid"/>
          </a:ln>
        </p:spPr>
        <p:txBody>
          <a:bodyPr wrap="none" rtlCol="0">
            <a:spAutoFit/>
          </a:bodyPr>
          <a:lstStyle/>
          <a:p>
            <a:pPr algn="ctr"/>
            <a:r>
              <a:rPr lang="en-US" dirty="0" err="1">
                <a:solidFill>
                  <a:schemeClr val="bg1"/>
                </a:solidFill>
                <a:latin typeface="+mj-lt"/>
              </a:rPr>
              <a:t>Endhost</a:t>
            </a:r>
            <a:endParaRPr lang="en-US" dirty="0">
              <a:solidFill>
                <a:schemeClr val="bg1"/>
              </a:solidFill>
              <a:latin typeface="+mj-lt"/>
            </a:endParaRPr>
          </a:p>
          <a:p>
            <a:pPr algn="ctr"/>
            <a:r>
              <a:rPr lang="en-US" dirty="0">
                <a:solidFill>
                  <a:schemeClr val="bg1"/>
                </a:solidFill>
                <a:latin typeface="+mj-lt"/>
              </a:rPr>
              <a:t>Overhead</a:t>
            </a:r>
          </a:p>
        </p:txBody>
      </p:sp>
      <p:sp>
        <p:nvSpPr>
          <p:cNvPr id="11" name="TextBox 10"/>
          <p:cNvSpPr txBox="1"/>
          <p:nvPr/>
        </p:nvSpPr>
        <p:spPr>
          <a:xfrm>
            <a:off x="8629339" y="1166064"/>
            <a:ext cx="975908"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Tenant </a:t>
            </a:r>
          </a:p>
          <a:p>
            <a:pPr algn="ctr"/>
            <a:r>
              <a:rPr lang="en-US" dirty="0">
                <a:solidFill>
                  <a:schemeClr val="bg1"/>
                </a:solidFill>
                <a:latin typeface="+mj-lt"/>
              </a:rPr>
              <a:t>Isolation</a:t>
            </a:r>
          </a:p>
        </p:txBody>
      </p:sp>
      <p:sp>
        <p:nvSpPr>
          <p:cNvPr id="12" name="TextBox 11"/>
          <p:cNvSpPr txBox="1"/>
          <p:nvPr/>
        </p:nvSpPr>
        <p:spPr>
          <a:xfrm>
            <a:off x="9604342" y="1166064"/>
            <a:ext cx="1186543"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Bisection </a:t>
            </a:r>
          </a:p>
          <a:p>
            <a:pPr algn="ctr"/>
            <a:r>
              <a:rPr lang="en-US" dirty="0">
                <a:solidFill>
                  <a:schemeClr val="bg1"/>
                </a:solidFill>
                <a:latin typeface="+mj-lt"/>
              </a:rPr>
              <a:t>Bandwidth</a:t>
            </a:r>
          </a:p>
        </p:txBody>
      </p:sp>
      <p:sp>
        <p:nvSpPr>
          <p:cNvPr id="13" name="TextBox 12"/>
          <p:cNvSpPr txBox="1"/>
          <p:nvPr/>
        </p:nvSpPr>
        <p:spPr>
          <a:xfrm>
            <a:off x="10790885" y="1173454"/>
            <a:ext cx="1036181"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Run at</a:t>
            </a:r>
          </a:p>
          <a:p>
            <a:pPr algn="ctr"/>
            <a:r>
              <a:rPr lang="en-US" dirty="0">
                <a:solidFill>
                  <a:schemeClr val="bg1"/>
                </a:solidFill>
                <a:latin typeface="+mj-lt"/>
              </a:rPr>
              <a:t>Line Rate</a:t>
            </a:r>
          </a:p>
        </p:txBody>
      </p:sp>
      <p:sp>
        <p:nvSpPr>
          <p:cNvPr id="17" name="TextBox 16"/>
          <p:cNvSpPr txBox="1"/>
          <p:nvPr/>
        </p:nvSpPr>
        <p:spPr>
          <a:xfrm>
            <a:off x="1077987" y="2065448"/>
            <a:ext cx="1389291" cy="400110"/>
          </a:xfrm>
          <a:prstGeom prst="rect">
            <a:avLst/>
          </a:prstGeom>
          <a:noFill/>
        </p:spPr>
        <p:txBody>
          <a:bodyPr wrap="none" rtlCol="0">
            <a:spAutoFit/>
          </a:bodyPr>
          <a:lstStyle/>
          <a:p>
            <a:pPr algn="r"/>
            <a:r>
              <a:rPr lang="en-US" sz="2000" b="1" u="sng" dirty="0">
                <a:latin typeface="+mj-lt"/>
              </a:rPr>
              <a:t>IP Multicast</a:t>
            </a:r>
          </a:p>
        </p:txBody>
      </p:sp>
      <p:sp>
        <p:nvSpPr>
          <p:cNvPr id="18" name="Oval 17"/>
          <p:cNvSpPr/>
          <p:nvPr/>
        </p:nvSpPr>
        <p:spPr>
          <a:xfrm>
            <a:off x="2942986" y="2097505"/>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7917923" y="209750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10045541" y="2114001"/>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11097971" y="209091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44127" y="2711603"/>
            <a:ext cx="2323841" cy="400110"/>
          </a:xfrm>
          <a:prstGeom prst="rect">
            <a:avLst/>
          </a:prstGeom>
          <a:noFill/>
        </p:spPr>
        <p:txBody>
          <a:bodyPr wrap="none" rtlCol="0">
            <a:spAutoFit/>
          </a:bodyPr>
          <a:lstStyle/>
          <a:p>
            <a:pPr algn="r"/>
            <a:r>
              <a:rPr lang="en-US" sz="2000" b="1" u="sng" dirty="0">
                <a:latin typeface="+mj-lt"/>
              </a:rPr>
              <a:t>SDN-based Multicast</a:t>
            </a:r>
          </a:p>
        </p:txBody>
      </p:sp>
      <p:sp>
        <p:nvSpPr>
          <p:cNvPr id="25" name="TextBox 24"/>
          <p:cNvSpPr txBox="1"/>
          <p:nvPr/>
        </p:nvSpPr>
        <p:spPr>
          <a:xfrm>
            <a:off x="144127" y="3304704"/>
            <a:ext cx="2371996" cy="400110"/>
          </a:xfrm>
          <a:prstGeom prst="rect">
            <a:avLst/>
          </a:prstGeom>
          <a:noFill/>
        </p:spPr>
        <p:txBody>
          <a:bodyPr wrap="none" rtlCol="0">
            <a:spAutoFit/>
          </a:bodyPr>
          <a:lstStyle/>
          <a:p>
            <a:pPr algn="r"/>
            <a:r>
              <a:rPr lang="en-US" sz="2000" dirty="0">
                <a:latin typeface="+mj-lt"/>
              </a:rPr>
              <a:t>with rule aggregation</a:t>
            </a:r>
          </a:p>
        </p:txBody>
      </p:sp>
      <p:sp>
        <p:nvSpPr>
          <p:cNvPr id="27" name="Oval 26"/>
          <p:cNvSpPr/>
          <p:nvPr/>
        </p:nvSpPr>
        <p:spPr>
          <a:xfrm>
            <a:off x="2934307" y="2705848"/>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5002539" y="2705848"/>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7917924" y="270985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8930089" y="271371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0066846" y="271031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11097972" y="2703264"/>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934306" y="3317451"/>
            <a:ext cx="411480" cy="41148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5002538"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7917923" y="332146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8930089" y="3325322"/>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10066845" y="332191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11114013" y="331486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227325" y="3948964"/>
            <a:ext cx="2275623" cy="400110"/>
          </a:xfrm>
          <a:prstGeom prst="rect">
            <a:avLst/>
          </a:prstGeom>
          <a:noFill/>
        </p:spPr>
        <p:txBody>
          <a:bodyPr wrap="none" rtlCol="0">
            <a:spAutoFit/>
          </a:bodyPr>
          <a:lstStyle/>
          <a:p>
            <a:pPr algn="r"/>
            <a:r>
              <a:rPr lang="en-US" sz="2000" b="1" u="sng" dirty="0">
                <a:latin typeface="+mj-lt"/>
              </a:rPr>
              <a:t>App. Layer Multicast</a:t>
            </a:r>
          </a:p>
        </p:txBody>
      </p:sp>
      <p:sp>
        <p:nvSpPr>
          <p:cNvPr id="45" name="Oval 44"/>
          <p:cNvSpPr/>
          <p:nvPr/>
        </p:nvSpPr>
        <p:spPr>
          <a:xfrm>
            <a:off x="5002538" y="2097505"/>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8930089" y="2117407"/>
            <a:ext cx="411480" cy="4114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2942985" y="395709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5002539"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7917923" y="3960389"/>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8930089" y="395978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10066844"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p:cNvSpPr txBox="1"/>
          <p:nvPr/>
        </p:nvSpPr>
        <p:spPr>
          <a:xfrm>
            <a:off x="3607761" y="1170617"/>
            <a:ext cx="1091324" cy="646331"/>
          </a:xfrm>
          <a:prstGeom prst="rect">
            <a:avLst/>
          </a:prstGeom>
          <a:noFill/>
          <a:ln>
            <a:solidFill>
              <a:schemeClr val="bg1"/>
            </a:solidFill>
            <a:prstDash val="solid"/>
          </a:ln>
        </p:spPr>
        <p:txBody>
          <a:bodyPr wrap="none" rtlCol="0">
            <a:spAutoFit/>
          </a:bodyPr>
          <a:lstStyle/>
          <a:p>
            <a:pPr algn="ctr"/>
            <a:r>
              <a:rPr lang="en-US" dirty="0">
                <a:solidFill>
                  <a:schemeClr val="bg1"/>
                </a:solidFill>
                <a:latin typeface="+mj-lt"/>
              </a:rPr>
              <a:t>Traffic</a:t>
            </a:r>
          </a:p>
          <a:p>
            <a:pPr algn="ctr"/>
            <a:r>
              <a:rPr lang="en-US" dirty="0">
                <a:solidFill>
                  <a:schemeClr val="bg1"/>
                </a:solidFill>
                <a:latin typeface="+mj-lt"/>
              </a:rPr>
              <a:t>Overhead</a:t>
            </a:r>
          </a:p>
        </p:txBody>
      </p:sp>
      <p:sp>
        <p:nvSpPr>
          <p:cNvPr id="55" name="Oval 54"/>
          <p:cNvSpPr/>
          <p:nvPr/>
        </p:nvSpPr>
        <p:spPr>
          <a:xfrm>
            <a:off x="3977719" y="211400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3981041" y="271031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a:off x="3971412" y="3321916"/>
            <a:ext cx="411480" cy="41148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3981042" y="3956379"/>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11097971" y="3947098"/>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TextBox 61"/>
          <p:cNvSpPr txBox="1"/>
          <p:nvPr/>
        </p:nvSpPr>
        <p:spPr>
          <a:xfrm>
            <a:off x="144125" y="4477622"/>
            <a:ext cx="2371997" cy="1200329"/>
          </a:xfrm>
          <a:prstGeom prst="rect">
            <a:avLst/>
          </a:prstGeom>
          <a:noFill/>
        </p:spPr>
        <p:txBody>
          <a:bodyPr wrap="square" rtlCol="0">
            <a:spAutoFit/>
          </a:bodyPr>
          <a:lstStyle/>
          <a:p>
            <a:pPr algn="r"/>
            <a:r>
              <a:rPr lang="en-US" sz="2000" b="1" u="sng" dirty="0" err="1">
                <a:latin typeface="+mj-lt"/>
              </a:rPr>
              <a:t>Src</a:t>
            </a:r>
            <a:r>
              <a:rPr lang="en-US" sz="2000" b="1" u="sng" dirty="0">
                <a:latin typeface="+mj-lt"/>
              </a:rPr>
              <a:t>-Routed Multicast</a:t>
            </a:r>
          </a:p>
          <a:p>
            <a:r>
              <a:rPr lang="en-US" sz="1600" dirty="0">
                <a:latin typeface="+mj-lt"/>
              </a:rPr>
              <a:t>                                  </a:t>
            </a:r>
            <a:r>
              <a:rPr lang="en-US" sz="2000" dirty="0">
                <a:latin typeface="+mj-lt"/>
              </a:rPr>
              <a:t>- SGM</a:t>
            </a:r>
            <a:r>
              <a:rPr lang="en-US" sz="1600" dirty="0">
                <a:latin typeface="+mj-lt"/>
              </a:rPr>
              <a:t> </a:t>
            </a:r>
          </a:p>
          <a:p>
            <a:r>
              <a:rPr lang="en-US" sz="1200" dirty="0">
                <a:latin typeface="+mj-lt"/>
              </a:rPr>
              <a:t>                             </a:t>
            </a:r>
          </a:p>
          <a:p>
            <a:r>
              <a:rPr lang="en-US" dirty="0">
                <a:latin typeface="+mj-lt"/>
              </a:rPr>
              <a:t>                              - </a:t>
            </a:r>
            <a:r>
              <a:rPr lang="en-US" sz="2000" dirty="0">
                <a:latin typeface="+mj-lt"/>
              </a:rPr>
              <a:t>BIER</a:t>
            </a:r>
          </a:p>
        </p:txBody>
      </p:sp>
      <p:sp>
        <p:nvSpPr>
          <p:cNvPr id="63" name="Oval 62"/>
          <p:cNvSpPr/>
          <p:nvPr/>
        </p:nvSpPr>
        <p:spPr>
          <a:xfrm>
            <a:off x="2913401" y="4740476"/>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4986497"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7901881" y="474448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8914047" y="4743882"/>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10050802"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3965000"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11097971" y="474047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9154546" y="641905"/>
            <a:ext cx="182880" cy="1828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9466755" y="641905"/>
            <a:ext cx="182880" cy="1828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9778964" y="641905"/>
            <a:ext cx="182880" cy="1828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10091173" y="641905"/>
            <a:ext cx="182880" cy="18288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10403382" y="641905"/>
            <a:ext cx="182880" cy="18288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10715591" y="641905"/>
            <a:ext cx="182880" cy="1828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p:cNvSpPr txBox="1"/>
          <p:nvPr/>
        </p:nvSpPr>
        <p:spPr>
          <a:xfrm>
            <a:off x="8329403" y="548679"/>
            <a:ext cx="696024" cy="369332"/>
          </a:xfrm>
          <a:prstGeom prst="rect">
            <a:avLst/>
          </a:prstGeom>
          <a:noFill/>
        </p:spPr>
        <p:txBody>
          <a:bodyPr wrap="none" rtlCol="0">
            <a:spAutoFit/>
          </a:bodyPr>
          <a:lstStyle/>
          <a:p>
            <a:r>
              <a:rPr lang="en-US">
                <a:latin typeface="+mj-lt"/>
              </a:rPr>
              <a:t>Good</a:t>
            </a:r>
            <a:endParaRPr lang="en-US" dirty="0">
              <a:latin typeface="+mj-lt"/>
            </a:endParaRPr>
          </a:p>
        </p:txBody>
      </p:sp>
      <p:sp>
        <p:nvSpPr>
          <p:cNvPr id="79" name="TextBox 78"/>
          <p:cNvSpPr txBox="1"/>
          <p:nvPr/>
        </p:nvSpPr>
        <p:spPr>
          <a:xfrm>
            <a:off x="11023244" y="548679"/>
            <a:ext cx="542136" cy="369332"/>
          </a:xfrm>
          <a:prstGeom prst="rect">
            <a:avLst/>
          </a:prstGeom>
          <a:noFill/>
        </p:spPr>
        <p:txBody>
          <a:bodyPr wrap="none" rtlCol="0">
            <a:spAutoFit/>
          </a:bodyPr>
          <a:lstStyle/>
          <a:p>
            <a:r>
              <a:rPr lang="en-US" dirty="0">
                <a:latin typeface="+mj-lt"/>
              </a:rPr>
              <a:t>Bad</a:t>
            </a:r>
          </a:p>
        </p:txBody>
      </p:sp>
      <p:sp>
        <p:nvSpPr>
          <p:cNvPr id="61" name="TextBox 60">
            <a:extLst>
              <a:ext uri="{FF2B5EF4-FFF2-40B4-BE49-F238E27FC236}">
                <a16:creationId xmlns:a16="http://schemas.microsoft.com/office/drawing/2014/main" id="{C4D07196-0E5C-1849-B175-D8F55F278613}"/>
              </a:ext>
            </a:extLst>
          </p:cNvPr>
          <p:cNvSpPr txBox="1"/>
          <p:nvPr/>
        </p:nvSpPr>
        <p:spPr>
          <a:xfrm>
            <a:off x="5631902" y="1168239"/>
            <a:ext cx="932817"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Group</a:t>
            </a:r>
          </a:p>
          <a:p>
            <a:pPr algn="ctr"/>
            <a:r>
              <a:rPr lang="en-US" dirty="0">
                <a:solidFill>
                  <a:schemeClr val="bg1"/>
                </a:solidFill>
                <a:latin typeface="+mj-lt"/>
              </a:rPr>
              <a:t>Size</a:t>
            </a:r>
          </a:p>
        </p:txBody>
      </p:sp>
      <p:sp>
        <p:nvSpPr>
          <p:cNvPr id="69" name="TextBox 68">
            <a:extLst>
              <a:ext uri="{FF2B5EF4-FFF2-40B4-BE49-F238E27FC236}">
                <a16:creationId xmlns:a16="http://schemas.microsoft.com/office/drawing/2014/main" id="{719766AC-65AB-3C4E-9121-422B9748B31F}"/>
              </a:ext>
            </a:extLst>
          </p:cNvPr>
          <p:cNvSpPr txBox="1"/>
          <p:nvPr/>
        </p:nvSpPr>
        <p:spPr>
          <a:xfrm>
            <a:off x="6564719" y="1170649"/>
            <a:ext cx="975003"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Network</a:t>
            </a:r>
          </a:p>
          <a:p>
            <a:pPr algn="ctr"/>
            <a:r>
              <a:rPr lang="en-US" dirty="0">
                <a:solidFill>
                  <a:schemeClr val="bg1"/>
                </a:solidFill>
                <a:latin typeface="+mj-lt"/>
              </a:rPr>
              <a:t>Size</a:t>
            </a:r>
          </a:p>
        </p:txBody>
      </p:sp>
      <p:sp>
        <p:nvSpPr>
          <p:cNvPr id="70" name="Oval 69">
            <a:extLst>
              <a:ext uri="{FF2B5EF4-FFF2-40B4-BE49-F238E27FC236}">
                <a16:creationId xmlns:a16="http://schemas.microsoft.com/office/drawing/2014/main" id="{F2374B8A-C5AF-7845-AE90-52C1E1151E3E}"/>
              </a:ext>
            </a:extLst>
          </p:cNvPr>
          <p:cNvSpPr/>
          <p:nvPr/>
        </p:nvSpPr>
        <p:spPr>
          <a:xfrm>
            <a:off x="6833981" y="209349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9F70F343-9DD6-C94F-9218-1F669D8CE201}"/>
              </a:ext>
            </a:extLst>
          </p:cNvPr>
          <p:cNvSpPr/>
          <p:nvPr/>
        </p:nvSpPr>
        <p:spPr>
          <a:xfrm>
            <a:off x="6833982" y="270584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3D8C2855-392F-9646-92B4-F27A9AA9560E}"/>
              </a:ext>
            </a:extLst>
          </p:cNvPr>
          <p:cNvSpPr/>
          <p:nvPr/>
        </p:nvSpPr>
        <p:spPr>
          <a:xfrm>
            <a:off x="6833981"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708A5710-47AD-A144-A5FA-D4F933F5028D}"/>
              </a:ext>
            </a:extLst>
          </p:cNvPr>
          <p:cNvSpPr/>
          <p:nvPr/>
        </p:nvSpPr>
        <p:spPr>
          <a:xfrm>
            <a:off x="6833981"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7D3F5B56-ADB4-1741-A906-41DFE54B5D52}"/>
              </a:ext>
            </a:extLst>
          </p:cNvPr>
          <p:cNvSpPr/>
          <p:nvPr/>
        </p:nvSpPr>
        <p:spPr>
          <a:xfrm>
            <a:off x="6817939"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6958BC7B-6409-3D48-B41F-237BF0548099}"/>
              </a:ext>
            </a:extLst>
          </p:cNvPr>
          <p:cNvSpPr/>
          <p:nvPr/>
        </p:nvSpPr>
        <p:spPr>
          <a:xfrm>
            <a:off x="5929665" y="209349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343BC3F2-E3AB-9940-AFBD-EFBB9AC916BE}"/>
              </a:ext>
            </a:extLst>
          </p:cNvPr>
          <p:cNvSpPr/>
          <p:nvPr/>
        </p:nvSpPr>
        <p:spPr>
          <a:xfrm>
            <a:off x="5929666" y="270584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BED6E632-D4FD-1B41-8502-D8D63D6E39B7}"/>
              </a:ext>
            </a:extLst>
          </p:cNvPr>
          <p:cNvSpPr/>
          <p:nvPr/>
        </p:nvSpPr>
        <p:spPr>
          <a:xfrm>
            <a:off x="5929665"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D692D6C1-EF6D-B249-B66C-CF9FAF3C77AF}"/>
              </a:ext>
            </a:extLst>
          </p:cNvPr>
          <p:cNvSpPr/>
          <p:nvPr/>
        </p:nvSpPr>
        <p:spPr>
          <a:xfrm>
            <a:off x="5929665"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5B8BE031-6371-1D4E-99B4-0A1FA87A21EE}"/>
              </a:ext>
            </a:extLst>
          </p:cNvPr>
          <p:cNvSpPr/>
          <p:nvPr/>
        </p:nvSpPr>
        <p:spPr>
          <a:xfrm>
            <a:off x="5913623" y="474047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8CC9BBC9-3352-F046-8DB5-FC22162A7B2C}"/>
              </a:ext>
            </a:extLst>
          </p:cNvPr>
          <p:cNvSpPr/>
          <p:nvPr/>
        </p:nvSpPr>
        <p:spPr>
          <a:xfrm>
            <a:off x="2913401" y="5280647"/>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8EAB6D70-29FA-3B44-ABF1-6FD7161309AB}"/>
              </a:ext>
            </a:extLst>
          </p:cNvPr>
          <p:cNvSpPr/>
          <p:nvPr/>
        </p:nvSpPr>
        <p:spPr>
          <a:xfrm>
            <a:off x="4986497"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46D33D04-D0E3-1141-B7E5-CC14E7E4868A}"/>
              </a:ext>
            </a:extLst>
          </p:cNvPr>
          <p:cNvSpPr/>
          <p:nvPr/>
        </p:nvSpPr>
        <p:spPr>
          <a:xfrm>
            <a:off x="7901881" y="528465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B0C189CF-D7F4-4449-89F0-AFC2ECC3038E}"/>
              </a:ext>
            </a:extLst>
          </p:cNvPr>
          <p:cNvSpPr/>
          <p:nvPr/>
        </p:nvSpPr>
        <p:spPr>
          <a:xfrm>
            <a:off x="8914047" y="528405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A064623F-E7CF-F246-9BD4-DF7A544EECD0}"/>
              </a:ext>
            </a:extLst>
          </p:cNvPr>
          <p:cNvSpPr/>
          <p:nvPr/>
        </p:nvSpPr>
        <p:spPr>
          <a:xfrm>
            <a:off x="10050802"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3F93BD61-3C3F-8346-9143-3DC4F8B047F5}"/>
              </a:ext>
            </a:extLst>
          </p:cNvPr>
          <p:cNvSpPr/>
          <p:nvPr/>
        </p:nvSpPr>
        <p:spPr>
          <a:xfrm>
            <a:off x="3965000" y="5280647"/>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0BCF9664-84BE-0342-BC51-A0A4E4AE7313}"/>
              </a:ext>
            </a:extLst>
          </p:cNvPr>
          <p:cNvSpPr/>
          <p:nvPr/>
        </p:nvSpPr>
        <p:spPr>
          <a:xfrm>
            <a:off x="11097971"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CEC727DE-838D-5A4C-9EB9-438B1AFFC1A5}"/>
              </a:ext>
            </a:extLst>
          </p:cNvPr>
          <p:cNvSpPr/>
          <p:nvPr/>
        </p:nvSpPr>
        <p:spPr>
          <a:xfrm>
            <a:off x="6817939" y="5280647"/>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F441FB91-FB19-0D4B-A9A2-96850BAA4842}"/>
              </a:ext>
            </a:extLst>
          </p:cNvPr>
          <p:cNvSpPr/>
          <p:nvPr/>
        </p:nvSpPr>
        <p:spPr>
          <a:xfrm>
            <a:off x="5913623" y="5280647"/>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1305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8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6"/>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5"/>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9"/>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2"/>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43"/>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58"/>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81"/>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87"/>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44"/>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49"/>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50"/>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51"/>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52"/>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53"/>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59"/>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60"/>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82"/>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88"/>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62"/>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63"/>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64"/>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65"/>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66"/>
                                        </p:tgtEl>
                                        <p:attrNameLst>
                                          <p:attrName>style.visibility</p:attrName>
                                        </p:attrNameLst>
                                      </p:cBhvr>
                                      <p:to>
                                        <p:strVal val="visible"/>
                                      </p:to>
                                    </p:set>
                                  </p:childTnLst>
                                </p:cTn>
                              </p:par>
                              <p:par>
                                <p:cTn id="121" presetID="1" presetClass="entr" presetSubtype="0" fill="hold" grpId="0" nodeType="withEffect">
                                  <p:stCondLst>
                                    <p:cond delay="0"/>
                                  </p:stCondLst>
                                  <p:childTnLst>
                                    <p:set>
                                      <p:cBhvr>
                                        <p:cTn id="122" dur="1" fill="hold">
                                          <p:stCondLst>
                                            <p:cond delay="0"/>
                                          </p:stCondLst>
                                        </p:cTn>
                                        <p:tgtEl>
                                          <p:spTgt spid="67"/>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68"/>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71"/>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83"/>
                                        </p:tgtEl>
                                        <p:attrNameLst>
                                          <p:attrName>style.visibility</p:attrName>
                                        </p:attrNameLst>
                                      </p:cBhvr>
                                      <p:to>
                                        <p:strVal val="visible"/>
                                      </p:to>
                                    </p:set>
                                  </p:childTnLst>
                                </p:cTn>
                              </p:par>
                              <p:par>
                                <p:cTn id="129" presetID="1" presetClass="entr" presetSubtype="0" fill="hold" grpId="0" nodeType="withEffect">
                                  <p:stCondLst>
                                    <p:cond delay="0"/>
                                  </p:stCondLst>
                                  <p:childTnLst>
                                    <p:set>
                                      <p:cBhvr>
                                        <p:cTn id="130" dur="1" fill="hold">
                                          <p:stCondLst>
                                            <p:cond delay="0"/>
                                          </p:stCondLst>
                                        </p:cTn>
                                        <p:tgtEl>
                                          <p:spTgt spid="89"/>
                                        </p:tgtEl>
                                        <p:attrNameLst>
                                          <p:attrName>style.visibility</p:attrName>
                                        </p:attrNameLst>
                                      </p:cBhvr>
                                      <p:to>
                                        <p:strVal val="visible"/>
                                      </p:to>
                                    </p:set>
                                  </p:childTnLst>
                                </p:cTn>
                              </p:par>
                              <p:par>
                                <p:cTn id="131" presetID="1" presetClass="entr" presetSubtype="0" fill="hold" grpId="0" nodeType="withEffect">
                                  <p:stCondLst>
                                    <p:cond delay="0"/>
                                  </p:stCondLst>
                                  <p:childTnLst>
                                    <p:set>
                                      <p:cBhvr>
                                        <p:cTn id="132" dur="1" fill="hold">
                                          <p:stCondLst>
                                            <p:cond delay="0"/>
                                          </p:stCondLst>
                                        </p:cTn>
                                        <p:tgtEl>
                                          <p:spTgt spid="90"/>
                                        </p:tgtEl>
                                        <p:attrNameLst>
                                          <p:attrName>style.visibility</p:attrName>
                                        </p:attrNameLst>
                                      </p:cBhvr>
                                      <p:to>
                                        <p:strVal val="visible"/>
                                      </p:to>
                                    </p:set>
                                  </p:childTnLst>
                                </p:cTn>
                              </p:par>
                              <p:par>
                                <p:cTn id="133" presetID="1" presetClass="entr" presetSubtype="0" fill="hold" grpId="0" nodeType="withEffect">
                                  <p:stCondLst>
                                    <p:cond delay="0"/>
                                  </p:stCondLst>
                                  <p:childTnLst>
                                    <p:set>
                                      <p:cBhvr>
                                        <p:cTn id="134" dur="1" fill="hold">
                                          <p:stCondLst>
                                            <p:cond delay="0"/>
                                          </p:stCondLst>
                                        </p:cTn>
                                        <p:tgtEl>
                                          <p:spTgt spid="91"/>
                                        </p:tgtEl>
                                        <p:attrNameLst>
                                          <p:attrName>style.visibility</p:attrName>
                                        </p:attrNameLst>
                                      </p:cBhvr>
                                      <p:to>
                                        <p:strVal val="visible"/>
                                      </p:to>
                                    </p:set>
                                  </p:childTnLst>
                                </p:cTn>
                              </p:par>
                              <p:par>
                                <p:cTn id="135" presetID="1" presetClass="entr" presetSubtype="0" fill="hold" grpId="0" nodeType="withEffect">
                                  <p:stCondLst>
                                    <p:cond delay="0"/>
                                  </p:stCondLst>
                                  <p:childTnLst>
                                    <p:set>
                                      <p:cBhvr>
                                        <p:cTn id="136" dur="1" fill="hold">
                                          <p:stCondLst>
                                            <p:cond delay="0"/>
                                          </p:stCondLst>
                                        </p:cTn>
                                        <p:tgtEl>
                                          <p:spTgt spid="92"/>
                                        </p:tgtEl>
                                        <p:attrNameLst>
                                          <p:attrName>style.visibility</p:attrName>
                                        </p:attrNameLst>
                                      </p:cBhvr>
                                      <p:to>
                                        <p:strVal val="visible"/>
                                      </p:to>
                                    </p:set>
                                  </p:childTnLst>
                                </p:cTn>
                              </p:par>
                              <p:par>
                                <p:cTn id="137" presetID="1" presetClass="entr" presetSubtype="0" fill="hold" grpId="0" nodeType="withEffect">
                                  <p:stCondLst>
                                    <p:cond delay="0"/>
                                  </p:stCondLst>
                                  <p:childTnLst>
                                    <p:set>
                                      <p:cBhvr>
                                        <p:cTn id="138" dur="1" fill="hold">
                                          <p:stCondLst>
                                            <p:cond delay="0"/>
                                          </p:stCondLst>
                                        </p:cTn>
                                        <p:tgtEl>
                                          <p:spTgt spid="93"/>
                                        </p:tgtEl>
                                        <p:attrNameLst>
                                          <p:attrName>style.visibility</p:attrName>
                                        </p:attrNameLst>
                                      </p:cBhvr>
                                      <p:to>
                                        <p:strVal val="visible"/>
                                      </p:to>
                                    </p:set>
                                  </p:childTnLst>
                                </p:cTn>
                              </p:par>
                              <p:par>
                                <p:cTn id="139" presetID="1" presetClass="entr" presetSubtype="0" fill="hold" grpId="0" nodeType="withEffect">
                                  <p:stCondLst>
                                    <p:cond delay="0"/>
                                  </p:stCondLst>
                                  <p:childTnLst>
                                    <p:set>
                                      <p:cBhvr>
                                        <p:cTn id="140" dur="1" fill="hold">
                                          <p:stCondLst>
                                            <p:cond delay="0"/>
                                          </p:stCondLst>
                                        </p:cTn>
                                        <p:tgtEl>
                                          <p:spTgt spid="94"/>
                                        </p:tgtEl>
                                        <p:attrNameLst>
                                          <p:attrName>style.visibility</p:attrName>
                                        </p:attrNameLst>
                                      </p:cBhvr>
                                      <p:to>
                                        <p:strVal val="visible"/>
                                      </p:to>
                                    </p:set>
                                  </p:childTnLst>
                                </p:cTn>
                              </p:par>
                              <p:par>
                                <p:cTn id="141" presetID="1" presetClass="entr" presetSubtype="0" fill="hold" grpId="0" nodeType="withEffect">
                                  <p:stCondLst>
                                    <p:cond delay="0"/>
                                  </p:stCondLst>
                                  <p:childTnLst>
                                    <p:set>
                                      <p:cBhvr>
                                        <p:cTn id="142" dur="1" fill="hold">
                                          <p:stCondLst>
                                            <p:cond delay="0"/>
                                          </p:stCondLst>
                                        </p:cTn>
                                        <p:tgtEl>
                                          <p:spTgt spid="95"/>
                                        </p:tgtEl>
                                        <p:attrNameLst>
                                          <p:attrName>style.visibility</p:attrName>
                                        </p:attrNameLst>
                                      </p:cBhvr>
                                      <p:to>
                                        <p:strVal val="visible"/>
                                      </p:to>
                                    </p:set>
                                  </p:childTnLst>
                                </p:cTn>
                              </p:par>
                              <p:par>
                                <p:cTn id="143" presetID="1" presetClass="entr" presetSubtype="0" fill="hold" grpId="0" nodeType="withEffect">
                                  <p:stCondLst>
                                    <p:cond delay="0"/>
                                  </p:stCondLst>
                                  <p:childTnLst>
                                    <p:set>
                                      <p:cBhvr>
                                        <p:cTn id="144" dur="1" fill="hold">
                                          <p:stCondLst>
                                            <p:cond delay="0"/>
                                          </p:stCondLst>
                                        </p:cTn>
                                        <p:tgtEl>
                                          <p:spTgt spid="96"/>
                                        </p:tgtEl>
                                        <p:attrNameLst>
                                          <p:attrName>style.visibility</p:attrName>
                                        </p:attrNameLst>
                                      </p:cBhvr>
                                      <p:to>
                                        <p:strVal val="visible"/>
                                      </p:to>
                                    </p:set>
                                  </p:childTnLst>
                                </p:cTn>
                              </p:par>
                              <p:par>
                                <p:cTn id="145" presetID="1" presetClass="entr" presetSubtype="0" fill="hold" grpId="0" nodeType="withEffect">
                                  <p:stCondLst>
                                    <p:cond delay="0"/>
                                  </p:stCondLst>
                                  <p:childTnLst>
                                    <p:set>
                                      <p:cBhvr>
                                        <p:cTn id="146" dur="1" fill="hold">
                                          <p:stCondLst>
                                            <p:cond delay="0"/>
                                          </p:stCondLst>
                                        </p:cTn>
                                        <p:tgtEl>
                                          <p:spTgt spid="97"/>
                                        </p:tgtEl>
                                        <p:attrNameLst>
                                          <p:attrName>style.visibility</p:attrName>
                                        </p:attrNameLst>
                                      </p:cBhvr>
                                      <p:to>
                                        <p:strVal val="visible"/>
                                      </p:to>
                                    </p:set>
                                  </p:childTnLst>
                                </p:cTn>
                              </p:par>
                              <p:par>
                                <p:cTn id="147" presetID="1" presetClass="entr" presetSubtype="0" fill="hold" grpId="0" nodeType="withEffect">
                                  <p:stCondLst>
                                    <p:cond delay="0"/>
                                  </p:stCondLst>
                                  <p:childTnLst>
                                    <p:set>
                                      <p:cBhvr>
                                        <p:cTn id="148" dur="1" fill="hold">
                                          <p:stCondLst>
                                            <p:cond delay="0"/>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7" grpId="0"/>
      <p:bldP spid="18" grpId="0" animBg="1"/>
      <p:bldP spid="20" grpId="0" animBg="1"/>
      <p:bldP spid="22" grpId="0" animBg="1"/>
      <p:bldP spid="23" grpId="0" animBg="1"/>
      <p:bldP spid="24" grpId="0"/>
      <p:bldP spid="25" grpId="0"/>
      <p:bldP spid="27" grpId="0" animBg="1"/>
      <p:bldP spid="29" grpId="0" animBg="1"/>
      <p:bldP spid="31" grpId="0" animBg="1"/>
      <p:bldP spid="33" grpId="0" animBg="1"/>
      <p:bldP spid="34" grpId="0" animBg="1"/>
      <p:bldP spid="35" grpId="0" animBg="1"/>
      <p:bldP spid="37" grpId="0" animBg="1"/>
      <p:bldP spid="38" grpId="0" animBg="1"/>
      <p:bldP spid="39" grpId="0" animBg="1"/>
      <p:bldP spid="41" grpId="0" animBg="1"/>
      <p:bldP spid="42" grpId="0" animBg="1"/>
      <p:bldP spid="43" grpId="0" animBg="1"/>
      <p:bldP spid="44" grpId="0"/>
      <p:bldP spid="45" grpId="0" animBg="1"/>
      <p:bldP spid="47" grpId="0" animBg="1"/>
      <p:bldP spid="49" grpId="0" animBg="1"/>
      <p:bldP spid="50" grpId="0" animBg="1"/>
      <p:bldP spid="51" grpId="0" animBg="1"/>
      <p:bldP spid="52" grpId="0" animBg="1"/>
      <p:bldP spid="53" grpId="0" animBg="1"/>
      <p:bldP spid="55" grpId="0" animBg="1"/>
      <p:bldP spid="57" grpId="0" animBg="1"/>
      <p:bldP spid="58" grpId="0" animBg="1"/>
      <p:bldP spid="59" grpId="0" animBg="1"/>
      <p:bldP spid="60" grpId="0" animBg="1"/>
      <p:bldP spid="62" grpId="0"/>
      <p:bldP spid="63" grpId="0" animBg="1"/>
      <p:bldP spid="64" grpId="0" animBg="1"/>
      <p:bldP spid="65" grpId="0" animBg="1"/>
      <p:bldP spid="66" grpId="0" animBg="1"/>
      <p:bldP spid="67" grpId="0" animBg="1"/>
      <p:bldP spid="68" grpId="0" animBg="1"/>
      <p:bldP spid="71" grpId="0" animBg="1"/>
      <p:bldP spid="72" grpId="0" animBg="1"/>
      <p:bldP spid="73" grpId="0" animBg="1"/>
      <p:bldP spid="74" grpId="0" animBg="1"/>
      <p:bldP spid="75" grpId="0" animBg="1"/>
      <p:bldP spid="76" grpId="0" animBg="1"/>
      <p:bldP spid="77" grpId="0" animBg="1"/>
      <p:bldP spid="78" grpId="0"/>
      <p:bldP spid="79" grpId="0"/>
      <p:bldP spid="70" grpId="0" animBg="1"/>
      <p:bldP spid="80" grpId="0" animBg="1"/>
      <p:bldP spid="81" grpId="0" animBg="1"/>
      <p:bldP spid="82" grpId="0" animBg="1"/>
      <p:bldP spid="83" grpId="0" animBg="1"/>
      <p:bldP spid="84"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p:cNvSpPr/>
          <p:nvPr/>
        </p:nvSpPr>
        <p:spPr>
          <a:xfrm>
            <a:off x="8295950" y="449568"/>
            <a:ext cx="3331041" cy="557312"/>
          </a:xfrm>
          <a:prstGeom prst="rect">
            <a:avLst/>
          </a:prstGeom>
          <a:noFill/>
          <a:ln>
            <a:solidFill>
              <a:schemeClr val="bg2">
                <a:lumMod val="1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516437" y="1192641"/>
            <a:ext cx="9310629" cy="611081"/>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Approaches to Multicast</a:t>
            </a:r>
            <a:endParaRPr lang="en-US" sz="4000" b="1" i="1" dirty="0">
              <a:solidFill>
                <a:schemeClr val="accent2">
                  <a:lumMod val="75000"/>
                </a:schemeClr>
              </a:solidFill>
            </a:endParaRPr>
          </a:p>
        </p:txBody>
      </p:sp>
      <p:sp>
        <p:nvSpPr>
          <p:cNvPr id="8" name="TextBox 7"/>
          <p:cNvSpPr txBox="1"/>
          <p:nvPr/>
        </p:nvSpPr>
        <p:spPr>
          <a:xfrm>
            <a:off x="2516437" y="1170617"/>
            <a:ext cx="1091324" cy="646331"/>
          </a:xfrm>
          <a:prstGeom prst="rect">
            <a:avLst/>
          </a:prstGeom>
          <a:noFill/>
          <a:ln>
            <a:solidFill>
              <a:schemeClr val="bg1"/>
            </a:solidFill>
            <a:prstDash val="solid"/>
          </a:ln>
        </p:spPr>
        <p:txBody>
          <a:bodyPr wrap="none" rtlCol="0">
            <a:spAutoFit/>
          </a:bodyPr>
          <a:lstStyle/>
          <a:p>
            <a:pPr algn="ctr"/>
            <a:r>
              <a:rPr lang="en-US" dirty="0">
                <a:solidFill>
                  <a:schemeClr val="bg1"/>
                </a:solidFill>
                <a:latin typeface="+mj-lt"/>
              </a:rPr>
              <a:t>Control</a:t>
            </a:r>
          </a:p>
          <a:p>
            <a:pPr algn="ctr"/>
            <a:r>
              <a:rPr lang="en-US" dirty="0">
                <a:solidFill>
                  <a:schemeClr val="bg1"/>
                </a:solidFill>
                <a:latin typeface="+mj-lt"/>
              </a:rPr>
              <a:t>Overhead</a:t>
            </a:r>
          </a:p>
        </p:txBody>
      </p:sp>
      <p:sp>
        <p:nvSpPr>
          <p:cNvPr id="9" name="TextBox 8"/>
          <p:cNvSpPr txBox="1"/>
          <p:nvPr/>
        </p:nvSpPr>
        <p:spPr>
          <a:xfrm>
            <a:off x="4699085" y="1181241"/>
            <a:ext cx="932817"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No. of </a:t>
            </a:r>
          </a:p>
          <a:p>
            <a:pPr algn="ctr"/>
            <a:r>
              <a:rPr lang="en-US" dirty="0">
                <a:solidFill>
                  <a:schemeClr val="bg1"/>
                </a:solidFill>
                <a:latin typeface="+mj-lt"/>
              </a:rPr>
              <a:t>Groups</a:t>
            </a:r>
          </a:p>
        </p:txBody>
      </p:sp>
      <p:sp>
        <p:nvSpPr>
          <p:cNvPr id="10" name="TextBox 9"/>
          <p:cNvSpPr txBox="1"/>
          <p:nvPr/>
        </p:nvSpPr>
        <p:spPr>
          <a:xfrm>
            <a:off x="7538869" y="1173454"/>
            <a:ext cx="1091324" cy="646331"/>
          </a:xfrm>
          <a:prstGeom prst="rect">
            <a:avLst/>
          </a:prstGeom>
          <a:noFill/>
          <a:ln>
            <a:solidFill>
              <a:schemeClr val="bg1"/>
            </a:solidFill>
            <a:prstDash val="solid"/>
          </a:ln>
        </p:spPr>
        <p:txBody>
          <a:bodyPr wrap="none" rtlCol="0">
            <a:spAutoFit/>
          </a:bodyPr>
          <a:lstStyle/>
          <a:p>
            <a:pPr algn="ctr"/>
            <a:r>
              <a:rPr lang="en-US" dirty="0" err="1">
                <a:solidFill>
                  <a:schemeClr val="bg1"/>
                </a:solidFill>
                <a:latin typeface="+mj-lt"/>
              </a:rPr>
              <a:t>Endhost</a:t>
            </a:r>
            <a:endParaRPr lang="en-US" dirty="0">
              <a:solidFill>
                <a:schemeClr val="bg1"/>
              </a:solidFill>
              <a:latin typeface="+mj-lt"/>
            </a:endParaRPr>
          </a:p>
          <a:p>
            <a:pPr algn="ctr"/>
            <a:r>
              <a:rPr lang="en-US" dirty="0">
                <a:solidFill>
                  <a:schemeClr val="bg1"/>
                </a:solidFill>
                <a:latin typeface="+mj-lt"/>
              </a:rPr>
              <a:t>Overhead</a:t>
            </a:r>
          </a:p>
        </p:txBody>
      </p:sp>
      <p:sp>
        <p:nvSpPr>
          <p:cNvPr id="11" name="TextBox 10"/>
          <p:cNvSpPr txBox="1"/>
          <p:nvPr/>
        </p:nvSpPr>
        <p:spPr>
          <a:xfrm>
            <a:off x="8629339" y="1166064"/>
            <a:ext cx="975908"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Tenant </a:t>
            </a:r>
          </a:p>
          <a:p>
            <a:pPr algn="ctr"/>
            <a:r>
              <a:rPr lang="en-US" dirty="0">
                <a:solidFill>
                  <a:schemeClr val="bg1"/>
                </a:solidFill>
                <a:latin typeface="+mj-lt"/>
              </a:rPr>
              <a:t>Isolation</a:t>
            </a:r>
          </a:p>
        </p:txBody>
      </p:sp>
      <p:sp>
        <p:nvSpPr>
          <p:cNvPr id="12" name="TextBox 11"/>
          <p:cNvSpPr txBox="1"/>
          <p:nvPr/>
        </p:nvSpPr>
        <p:spPr>
          <a:xfrm>
            <a:off x="9604342" y="1166064"/>
            <a:ext cx="1186543"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Bisection </a:t>
            </a:r>
          </a:p>
          <a:p>
            <a:pPr algn="ctr"/>
            <a:r>
              <a:rPr lang="en-US" dirty="0">
                <a:solidFill>
                  <a:schemeClr val="bg1"/>
                </a:solidFill>
                <a:latin typeface="+mj-lt"/>
              </a:rPr>
              <a:t>Bandwidth</a:t>
            </a:r>
          </a:p>
        </p:txBody>
      </p:sp>
      <p:sp>
        <p:nvSpPr>
          <p:cNvPr id="13" name="TextBox 12"/>
          <p:cNvSpPr txBox="1"/>
          <p:nvPr/>
        </p:nvSpPr>
        <p:spPr>
          <a:xfrm>
            <a:off x="10790885" y="1173454"/>
            <a:ext cx="1036181"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Run at</a:t>
            </a:r>
          </a:p>
          <a:p>
            <a:pPr algn="ctr"/>
            <a:r>
              <a:rPr lang="en-US" dirty="0">
                <a:solidFill>
                  <a:schemeClr val="bg1"/>
                </a:solidFill>
                <a:latin typeface="+mj-lt"/>
              </a:rPr>
              <a:t>Line Rate</a:t>
            </a:r>
          </a:p>
        </p:txBody>
      </p:sp>
      <p:sp>
        <p:nvSpPr>
          <p:cNvPr id="17" name="TextBox 16"/>
          <p:cNvSpPr txBox="1"/>
          <p:nvPr/>
        </p:nvSpPr>
        <p:spPr>
          <a:xfrm>
            <a:off x="1077987" y="2065448"/>
            <a:ext cx="1389291" cy="400110"/>
          </a:xfrm>
          <a:prstGeom prst="rect">
            <a:avLst/>
          </a:prstGeom>
          <a:noFill/>
        </p:spPr>
        <p:txBody>
          <a:bodyPr wrap="none" rtlCol="0">
            <a:spAutoFit/>
          </a:bodyPr>
          <a:lstStyle/>
          <a:p>
            <a:pPr algn="r"/>
            <a:r>
              <a:rPr lang="en-US" sz="2000" b="1" u="sng" dirty="0">
                <a:latin typeface="+mj-lt"/>
              </a:rPr>
              <a:t>IP Multicast</a:t>
            </a:r>
          </a:p>
        </p:txBody>
      </p:sp>
      <p:sp>
        <p:nvSpPr>
          <p:cNvPr id="18" name="Oval 17"/>
          <p:cNvSpPr/>
          <p:nvPr/>
        </p:nvSpPr>
        <p:spPr>
          <a:xfrm>
            <a:off x="2942986" y="2097505"/>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7917923" y="209750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10045541" y="2114001"/>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11097971" y="209091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44127" y="2711603"/>
            <a:ext cx="2323841" cy="400110"/>
          </a:xfrm>
          <a:prstGeom prst="rect">
            <a:avLst/>
          </a:prstGeom>
          <a:noFill/>
        </p:spPr>
        <p:txBody>
          <a:bodyPr wrap="none" rtlCol="0">
            <a:spAutoFit/>
          </a:bodyPr>
          <a:lstStyle/>
          <a:p>
            <a:pPr algn="r"/>
            <a:r>
              <a:rPr lang="en-US" sz="2000" b="1" u="sng" dirty="0">
                <a:latin typeface="+mj-lt"/>
              </a:rPr>
              <a:t>SDN-based Multicast</a:t>
            </a:r>
          </a:p>
        </p:txBody>
      </p:sp>
      <p:sp>
        <p:nvSpPr>
          <p:cNvPr id="25" name="TextBox 24"/>
          <p:cNvSpPr txBox="1"/>
          <p:nvPr/>
        </p:nvSpPr>
        <p:spPr>
          <a:xfrm>
            <a:off x="144127" y="3304704"/>
            <a:ext cx="2371996" cy="400110"/>
          </a:xfrm>
          <a:prstGeom prst="rect">
            <a:avLst/>
          </a:prstGeom>
          <a:noFill/>
        </p:spPr>
        <p:txBody>
          <a:bodyPr wrap="none" rtlCol="0">
            <a:spAutoFit/>
          </a:bodyPr>
          <a:lstStyle/>
          <a:p>
            <a:pPr algn="r"/>
            <a:r>
              <a:rPr lang="en-US" sz="2000" dirty="0">
                <a:latin typeface="+mj-lt"/>
              </a:rPr>
              <a:t>with rule aggregation</a:t>
            </a:r>
          </a:p>
        </p:txBody>
      </p:sp>
      <p:sp>
        <p:nvSpPr>
          <p:cNvPr id="27" name="Oval 26"/>
          <p:cNvSpPr/>
          <p:nvPr/>
        </p:nvSpPr>
        <p:spPr>
          <a:xfrm>
            <a:off x="2934307" y="2705848"/>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5002539" y="2705848"/>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7917924" y="270985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8930089" y="271371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0066846" y="271031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11097972" y="2703264"/>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934306" y="3317451"/>
            <a:ext cx="411480" cy="41148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5002538"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7917923" y="332146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8930089" y="3325322"/>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10066845" y="332191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11114013" y="331486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227325" y="3948964"/>
            <a:ext cx="2275623" cy="400110"/>
          </a:xfrm>
          <a:prstGeom prst="rect">
            <a:avLst/>
          </a:prstGeom>
          <a:noFill/>
        </p:spPr>
        <p:txBody>
          <a:bodyPr wrap="none" rtlCol="0">
            <a:spAutoFit/>
          </a:bodyPr>
          <a:lstStyle/>
          <a:p>
            <a:pPr algn="r"/>
            <a:r>
              <a:rPr lang="en-US" sz="2000" b="1" u="sng" dirty="0">
                <a:latin typeface="+mj-lt"/>
              </a:rPr>
              <a:t>App. Layer Multicast</a:t>
            </a:r>
          </a:p>
        </p:txBody>
      </p:sp>
      <p:sp>
        <p:nvSpPr>
          <p:cNvPr id="45" name="Oval 44"/>
          <p:cNvSpPr/>
          <p:nvPr/>
        </p:nvSpPr>
        <p:spPr>
          <a:xfrm>
            <a:off x="5002538" y="2097505"/>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8930089" y="2117407"/>
            <a:ext cx="411480" cy="4114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2942985" y="395709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5002539"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7917923" y="3960389"/>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8930089" y="395978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10066844"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p:cNvSpPr txBox="1"/>
          <p:nvPr/>
        </p:nvSpPr>
        <p:spPr>
          <a:xfrm>
            <a:off x="3607761" y="1170617"/>
            <a:ext cx="1091324" cy="646331"/>
          </a:xfrm>
          <a:prstGeom prst="rect">
            <a:avLst/>
          </a:prstGeom>
          <a:noFill/>
          <a:ln>
            <a:solidFill>
              <a:schemeClr val="bg1"/>
            </a:solidFill>
            <a:prstDash val="solid"/>
          </a:ln>
        </p:spPr>
        <p:txBody>
          <a:bodyPr wrap="none" rtlCol="0">
            <a:spAutoFit/>
          </a:bodyPr>
          <a:lstStyle/>
          <a:p>
            <a:pPr algn="ctr"/>
            <a:r>
              <a:rPr lang="en-US" dirty="0">
                <a:solidFill>
                  <a:schemeClr val="bg1"/>
                </a:solidFill>
                <a:latin typeface="+mj-lt"/>
              </a:rPr>
              <a:t>Traffic</a:t>
            </a:r>
          </a:p>
          <a:p>
            <a:pPr algn="ctr"/>
            <a:r>
              <a:rPr lang="en-US" dirty="0">
                <a:solidFill>
                  <a:schemeClr val="bg1"/>
                </a:solidFill>
                <a:latin typeface="+mj-lt"/>
              </a:rPr>
              <a:t>Overhead</a:t>
            </a:r>
          </a:p>
        </p:txBody>
      </p:sp>
      <p:sp>
        <p:nvSpPr>
          <p:cNvPr id="55" name="Oval 54"/>
          <p:cNvSpPr/>
          <p:nvPr/>
        </p:nvSpPr>
        <p:spPr>
          <a:xfrm>
            <a:off x="3977719" y="211400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3981041" y="271031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a:off x="3971412" y="3321916"/>
            <a:ext cx="411480" cy="41148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3981042" y="3956379"/>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11097971" y="3947098"/>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TextBox 61"/>
          <p:cNvSpPr txBox="1"/>
          <p:nvPr/>
        </p:nvSpPr>
        <p:spPr>
          <a:xfrm>
            <a:off x="144125" y="4477622"/>
            <a:ext cx="2371997" cy="1200329"/>
          </a:xfrm>
          <a:prstGeom prst="rect">
            <a:avLst/>
          </a:prstGeom>
          <a:noFill/>
        </p:spPr>
        <p:txBody>
          <a:bodyPr wrap="square" rtlCol="0">
            <a:spAutoFit/>
          </a:bodyPr>
          <a:lstStyle/>
          <a:p>
            <a:pPr algn="r"/>
            <a:r>
              <a:rPr lang="en-US" sz="2000" b="1" u="sng" dirty="0" err="1">
                <a:latin typeface="+mj-lt"/>
              </a:rPr>
              <a:t>Src</a:t>
            </a:r>
            <a:r>
              <a:rPr lang="en-US" sz="2000" b="1" u="sng" dirty="0">
                <a:latin typeface="+mj-lt"/>
              </a:rPr>
              <a:t>-Routed Multicast</a:t>
            </a:r>
          </a:p>
          <a:p>
            <a:r>
              <a:rPr lang="en-US" sz="1600" dirty="0">
                <a:latin typeface="+mj-lt"/>
              </a:rPr>
              <a:t>                                  </a:t>
            </a:r>
            <a:r>
              <a:rPr lang="en-US" sz="2000" dirty="0">
                <a:latin typeface="+mj-lt"/>
              </a:rPr>
              <a:t>- SGM</a:t>
            </a:r>
            <a:r>
              <a:rPr lang="en-US" sz="1600" dirty="0">
                <a:latin typeface="+mj-lt"/>
              </a:rPr>
              <a:t> </a:t>
            </a:r>
          </a:p>
          <a:p>
            <a:r>
              <a:rPr lang="en-US" sz="1200" dirty="0">
                <a:latin typeface="+mj-lt"/>
              </a:rPr>
              <a:t>                             </a:t>
            </a:r>
          </a:p>
          <a:p>
            <a:r>
              <a:rPr lang="en-US" dirty="0">
                <a:latin typeface="+mj-lt"/>
              </a:rPr>
              <a:t>                              - </a:t>
            </a:r>
            <a:r>
              <a:rPr lang="en-US" sz="2000" dirty="0">
                <a:latin typeface="+mj-lt"/>
              </a:rPr>
              <a:t>BIER</a:t>
            </a:r>
          </a:p>
        </p:txBody>
      </p:sp>
      <p:sp>
        <p:nvSpPr>
          <p:cNvPr id="63" name="Oval 62"/>
          <p:cNvSpPr/>
          <p:nvPr/>
        </p:nvSpPr>
        <p:spPr>
          <a:xfrm>
            <a:off x="2913401" y="4740476"/>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4986497"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7901881" y="474448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8914047" y="4743882"/>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10050802"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3965000"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11097971" y="474047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9154546" y="641905"/>
            <a:ext cx="182880" cy="1828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9466755" y="641905"/>
            <a:ext cx="182880" cy="1828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9778964" y="641905"/>
            <a:ext cx="182880" cy="1828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10091173" y="641905"/>
            <a:ext cx="182880" cy="18288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10403382" y="641905"/>
            <a:ext cx="182880" cy="18288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10715591" y="641905"/>
            <a:ext cx="182880" cy="1828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p:cNvSpPr txBox="1"/>
          <p:nvPr/>
        </p:nvSpPr>
        <p:spPr>
          <a:xfrm>
            <a:off x="8329403" y="548679"/>
            <a:ext cx="696024" cy="369332"/>
          </a:xfrm>
          <a:prstGeom prst="rect">
            <a:avLst/>
          </a:prstGeom>
          <a:noFill/>
        </p:spPr>
        <p:txBody>
          <a:bodyPr wrap="none" rtlCol="0">
            <a:spAutoFit/>
          </a:bodyPr>
          <a:lstStyle/>
          <a:p>
            <a:r>
              <a:rPr lang="en-US">
                <a:latin typeface="+mj-lt"/>
              </a:rPr>
              <a:t>Good</a:t>
            </a:r>
            <a:endParaRPr lang="en-US" dirty="0">
              <a:latin typeface="+mj-lt"/>
            </a:endParaRPr>
          </a:p>
        </p:txBody>
      </p:sp>
      <p:sp>
        <p:nvSpPr>
          <p:cNvPr id="79" name="TextBox 78"/>
          <p:cNvSpPr txBox="1"/>
          <p:nvPr/>
        </p:nvSpPr>
        <p:spPr>
          <a:xfrm>
            <a:off x="11023244" y="548679"/>
            <a:ext cx="542136" cy="369332"/>
          </a:xfrm>
          <a:prstGeom prst="rect">
            <a:avLst/>
          </a:prstGeom>
          <a:noFill/>
        </p:spPr>
        <p:txBody>
          <a:bodyPr wrap="none" rtlCol="0">
            <a:spAutoFit/>
          </a:bodyPr>
          <a:lstStyle/>
          <a:p>
            <a:r>
              <a:rPr lang="en-US" dirty="0">
                <a:latin typeface="+mj-lt"/>
              </a:rPr>
              <a:t>Bad</a:t>
            </a:r>
          </a:p>
        </p:txBody>
      </p:sp>
      <p:sp>
        <p:nvSpPr>
          <p:cNvPr id="61" name="TextBox 60">
            <a:extLst>
              <a:ext uri="{FF2B5EF4-FFF2-40B4-BE49-F238E27FC236}">
                <a16:creationId xmlns:a16="http://schemas.microsoft.com/office/drawing/2014/main" id="{C4D07196-0E5C-1849-B175-D8F55F278613}"/>
              </a:ext>
            </a:extLst>
          </p:cNvPr>
          <p:cNvSpPr txBox="1"/>
          <p:nvPr/>
        </p:nvSpPr>
        <p:spPr>
          <a:xfrm>
            <a:off x="5631902" y="1168239"/>
            <a:ext cx="932817"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Group</a:t>
            </a:r>
          </a:p>
          <a:p>
            <a:pPr algn="ctr"/>
            <a:r>
              <a:rPr lang="en-US" dirty="0">
                <a:solidFill>
                  <a:schemeClr val="bg1"/>
                </a:solidFill>
                <a:latin typeface="+mj-lt"/>
              </a:rPr>
              <a:t>Size</a:t>
            </a:r>
          </a:p>
        </p:txBody>
      </p:sp>
      <p:sp>
        <p:nvSpPr>
          <p:cNvPr id="69" name="TextBox 68">
            <a:extLst>
              <a:ext uri="{FF2B5EF4-FFF2-40B4-BE49-F238E27FC236}">
                <a16:creationId xmlns:a16="http://schemas.microsoft.com/office/drawing/2014/main" id="{719766AC-65AB-3C4E-9121-422B9748B31F}"/>
              </a:ext>
            </a:extLst>
          </p:cNvPr>
          <p:cNvSpPr txBox="1"/>
          <p:nvPr/>
        </p:nvSpPr>
        <p:spPr>
          <a:xfrm>
            <a:off x="6564719" y="1170649"/>
            <a:ext cx="975003"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Network</a:t>
            </a:r>
          </a:p>
          <a:p>
            <a:pPr algn="ctr"/>
            <a:r>
              <a:rPr lang="en-US" dirty="0">
                <a:solidFill>
                  <a:schemeClr val="bg1"/>
                </a:solidFill>
                <a:latin typeface="+mj-lt"/>
              </a:rPr>
              <a:t>Size</a:t>
            </a:r>
          </a:p>
        </p:txBody>
      </p:sp>
      <p:sp>
        <p:nvSpPr>
          <p:cNvPr id="70" name="Oval 69">
            <a:extLst>
              <a:ext uri="{FF2B5EF4-FFF2-40B4-BE49-F238E27FC236}">
                <a16:creationId xmlns:a16="http://schemas.microsoft.com/office/drawing/2014/main" id="{F2374B8A-C5AF-7845-AE90-52C1E1151E3E}"/>
              </a:ext>
            </a:extLst>
          </p:cNvPr>
          <p:cNvSpPr/>
          <p:nvPr/>
        </p:nvSpPr>
        <p:spPr>
          <a:xfrm>
            <a:off x="6833981" y="209349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9F70F343-9DD6-C94F-9218-1F669D8CE201}"/>
              </a:ext>
            </a:extLst>
          </p:cNvPr>
          <p:cNvSpPr/>
          <p:nvPr/>
        </p:nvSpPr>
        <p:spPr>
          <a:xfrm>
            <a:off x="6833982" y="270584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3D8C2855-392F-9646-92B4-F27A9AA9560E}"/>
              </a:ext>
            </a:extLst>
          </p:cNvPr>
          <p:cNvSpPr/>
          <p:nvPr/>
        </p:nvSpPr>
        <p:spPr>
          <a:xfrm>
            <a:off x="6833981"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708A5710-47AD-A144-A5FA-D4F933F5028D}"/>
              </a:ext>
            </a:extLst>
          </p:cNvPr>
          <p:cNvSpPr/>
          <p:nvPr/>
        </p:nvSpPr>
        <p:spPr>
          <a:xfrm>
            <a:off x="6833981"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7D3F5B56-ADB4-1741-A906-41DFE54B5D52}"/>
              </a:ext>
            </a:extLst>
          </p:cNvPr>
          <p:cNvSpPr/>
          <p:nvPr/>
        </p:nvSpPr>
        <p:spPr>
          <a:xfrm>
            <a:off x="6817939"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6958BC7B-6409-3D48-B41F-237BF0548099}"/>
              </a:ext>
            </a:extLst>
          </p:cNvPr>
          <p:cNvSpPr/>
          <p:nvPr/>
        </p:nvSpPr>
        <p:spPr>
          <a:xfrm>
            <a:off x="5929665" y="209349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343BC3F2-E3AB-9940-AFBD-EFBB9AC916BE}"/>
              </a:ext>
            </a:extLst>
          </p:cNvPr>
          <p:cNvSpPr/>
          <p:nvPr/>
        </p:nvSpPr>
        <p:spPr>
          <a:xfrm>
            <a:off x="5929666" y="270584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BED6E632-D4FD-1B41-8502-D8D63D6E39B7}"/>
              </a:ext>
            </a:extLst>
          </p:cNvPr>
          <p:cNvSpPr/>
          <p:nvPr/>
        </p:nvSpPr>
        <p:spPr>
          <a:xfrm>
            <a:off x="5929665"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D692D6C1-EF6D-B249-B66C-CF9FAF3C77AF}"/>
              </a:ext>
            </a:extLst>
          </p:cNvPr>
          <p:cNvSpPr/>
          <p:nvPr/>
        </p:nvSpPr>
        <p:spPr>
          <a:xfrm>
            <a:off x="5929665"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5B8BE031-6371-1D4E-99B4-0A1FA87A21EE}"/>
              </a:ext>
            </a:extLst>
          </p:cNvPr>
          <p:cNvSpPr/>
          <p:nvPr/>
        </p:nvSpPr>
        <p:spPr>
          <a:xfrm>
            <a:off x="5913623" y="474047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8CC9BBC9-3352-F046-8DB5-FC22162A7B2C}"/>
              </a:ext>
            </a:extLst>
          </p:cNvPr>
          <p:cNvSpPr/>
          <p:nvPr/>
        </p:nvSpPr>
        <p:spPr>
          <a:xfrm>
            <a:off x="2913401" y="5280647"/>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8EAB6D70-29FA-3B44-ABF1-6FD7161309AB}"/>
              </a:ext>
            </a:extLst>
          </p:cNvPr>
          <p:cNvSpPr/>
          <p:nvPr/>
        </p:nvSpPr>
        <p:spPr>
          <a:xfrm>
            <a:off x="4986497"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46D33D04-D0E3-1141-B7E5-CC14E7E4868A}"/>
              </a:ext>
            </a:extLst>
          </p:cNvPr>
          <p:cNvSpPr/>
          <p:nvPr/>
        </p:nvSpPr>
        <p:spPr>
          <a:xfrm>
            <a:off x="7901881" y="528465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B0C189CF-D7F4-4449-89F0-AFC2ECC3038E}"/>
              </a:ext>
            </a:extLst>
          </p:cNvPr>
          <p:cNvSpPr/>
          <p:nvPr/>
        </p:nvSpPr>
        <p:spPr>
          <a:xfrm>
            <a:off x="8914047" y="528405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A064623F-E7CF-F246-9BD4-DF7A544EECD0}"/>
              </a:ext>
            </a:extLst>
          </p:cNvPr>
          <p:cNvSpPr/>
          <p:nvPr/>
        </p:nvSpPr>
        <p:spPr>
          <a:xfrm>
            <a:off x="10050802"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3F93BD61-3C3F-8346-9143-3DC4F8B047F5}"/>
              </a:ext>
            </a:extLst>
          </p:cNvPr>
          <p:cNvSpPr/>
          <p:nvPr/>
        </p:nvSpPr>
        <p:spPr>
          <a:xfrm>
            <a:off x="3965000" y="5280647"/>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0BCF9664-84BE-0342-BC51-A0A4E4AE7313}"/>
              </a:ext>
            </a:extLst>
          </p:cNvPr>
          <p:cNvSpPr/>
          <p:nvPr/>
        </p:nvSpPr>
        <p:spPr>
          <a:xfrm>
            <a:off x="11097971"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CEC727DE-838D-5A4C-9EB9-438B1AFFC1A5}"/>
              </a:ext>
            </a:extLst>
          </p:cNvPr>
          <p:cNvSpPr/>
          <p:nvPr/>
        </p:nvSpPr>
        <p:spPr>
          <a:xfrm>
            <a:off x="6817939" y="5280647"/>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F441FB91-FB19-0D4B-A9A2-96850BAA4842}"/>
              </a:ext>
            </a:extLst>
          </p:cNvPr>
          <p:cNvSpPr/>
          <p:nvPr/>
        </p:nvSpPr>
        <p:spPr>
          <a:xfrm>
            <a:off x="5913623" y="5280647"/>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BED5867A-09E6-1B44-A150-63584929CFA7}"/>
              </a:ext>
            </a:extLst>
          </p:cNvPr>
          <p:cNvSpPr txBox="1"/>
          <p:nvPr/>
        </p:nvSpPr>
        <p:spPr>
          <a:xfrm>
            <a:off x="227325" y="5945746"/>
            <a:ext cx="2239953" cy="584775"/>
          </a:xfrm>
          <a:prstGeom prst="rect">
            <a:avLst/>
          </a:prstGeom>
          <a:solidFill>
            <a:schemeClr val="tx1"/>
          </a:solidFill>
        </p:spPr>
        <p:txBody>
          <a:bodyPr wrap="square" rtlCol="0">
            <a:spAutoFit/>
          </a:bodyPr>
          <a:lstStyle/>
          <a:p>
            <a:pPr algn="ctr"/>
            <a:r>
              <a:rPr lang="en-US" sz="3200" b="1" dirty="0">
                <a:solidFill>
                  <a:schemeClr val="bg1"/>
                </a:solidFill>
                <a:latin typeface="+mj-lt"/>
              </a:rPr>
              <a:t>Elmo</a:t>
            </a:r>
          </a:p>
        </p:txBody>
      </p:sp>
      <p:sp>
        <p:nvSpPr>
          <p:cNvPr id="100" name="Oval 99">
            <a:extLst>
              <a:ext uri="{FF2B5EF4-FFF2-40B4-BE49-F238E27FC236}">
                <a16:creationId xmlns:a16="http://schemas.microsoft.com/office/drawing/2014/main" id="{27A5B866-43CE-6145-A081-C47FA2BE38E6}"/>
              </a:ext>
            </a:extLst>
          </p:cNvPr>
          <p:cNvSpPr/>
          <p:nvPr/>
        </p:nvSpPr>
        <p:spPr>
          <a:xfrm>
            <a:off x="2913401" y="6011518"/>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E7008FDD-3C18-834A-80ED-0284565A591A}"/>
              </a:ext>
            </a:extLst>
          </p:cNvPr>
          <p:cNvSpPr/>
          <p:nvPr/>
        </p:nvSpPr>
        <p:spPr>
          <a:xfrm>
            <a:off x="4986497"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395864EE-96FC-5346-B64F-FC1395DBFF7E}"/>
              </a:ext>
            </a:extLst>
          </p:cNvPr>
          <p:cNvSpPr/>
          <p:nvPr/>
        </p:nvSpPr>
        <p:spPr>
          <a:xfrm>
            <a:off x="7901881" y="601552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B317144C-4C52-1841-94B3-DB15EBA9DBF4}"/>
              </a:ext>
            </a:extLst>
          </p:cNvPr>
          <p:cNvSpPr/>
          <p:nvPr/>
        </p:nvSpPr>
        <p:spPr>
          <a:xfrm>
            <a:off x="8914047" y="6014924"/>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A26F5E12-4CE9-B346-92AC-52D02B4976E4}"/>
              </a:ext>
            </a:extLst>
          </p:cNvPr>
          <p:cNvSpPr/>
          <p:nvPr/>
        </p:nvSpPr>
        <p:spPr>
          <a:xfrm>
            <a:off x="10050802"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320E6F43-5C4D-0441-A645-2CEDEE815EA5}"/>
              </a:ext>
            </a:extLst>
          </p:cNvPr>
          <p:cNvSpPr/>
          <p:nvPr/>
        </p:nvSpPr>
        <p:spPr>
          <a:xfrm>
            <a:off x="3965000" y="6011518"/>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10E35623-D116-A54D-85D2-BBD92AC8E5D4}"/>
              </a:ext>
            </a:extLst>
          </p:cNvPr>
          <p:cNvSpPr/>
          <p:nvPr/>
        </p:nvSpPr>
        <p:spPr>
          <a:xfrm>
            <a:off x="11097971"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91935386-52B0-4247-B428-D09DF932578E}"/>
              </a:ext>
            </a:extLst>
          </p:cNvPr>
          <p:cNvSpPr/>
          <p:nvPr/>
        </p:nvSpPr>
        <p:spPr>
          <a:xfrm>
            <a:off x="6817939"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D8F45565-AF8B-364B-9443-7FE111A9E593}"/>
              </a:ext>
            </a:extLst>
          </p:cNvPr>
          <p:cNvSpPr/>
          <p:nvPr/>
        </p:nvSpPr>
        <p:spPr>
          <a:xfrm>
            <a:off x="5913623"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ounded Rectangle 108">
            <a:extLst>
              <a:ext uri="{FF2B5EF4-FFF2-40B4-BE49-F238E27FC236}">
                <a16:creationId xmlns:a16="http://schemas.microsoft.com/office/drawing/2014/main" id="{9753F939-EF5D-E74F-BA9F-7CAF83C8DD14}"/>
              </a:ext>
            </a:extLst>
          </p:cNvPr>
          <p:cNvSpPr/>
          <p:nvPr/>
        </p:nvSpPr>
        <p:spPr>
          <a:xfrm>
            <a:off x="2460259" y="5863633"/>
            <a:ext cx="9310629" cy="748538"/>
          </a:xfrm>
          <a:prstGeom prst="roundRect">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4332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29361</TotalTime>
  <Words>3955</Words>
  <Application>Microsoft Macintosh PowerPoint</Application>
  <PresentationFormat>Widescreen</PresentationFormat>
  <Paragraphs>975</Paragraphs>
  <Slides>39</Slides>
  <Notes>39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Calibri Light</vt:lpstr>
      <vt:lpstr>Times</vt:lpstr>
      <vt:lpstr>Office Theme</vt:lpstr>
      <vt:lpstr>Elmo: Source-Routed Multicast for Public Clouds</vt:lpstr>
      <vt:lpstr>Cloud Workloads Exhibit 1-to-Many Comm. Patterns</vt:lpstr>
      <vt:lpstr>Cloud Workloads Exhibit 1-to-Many Comm. Patterns</vt:lpstr>
      <vt:lpstr>Cloud Workloads Exhibit 1-to-Many Comm. Patterns</vt:lpstr>
      <vt:lpstr>Cloud Workloads Exhibit 1-to-Many Comm. Patterns</vt:lpstr>
      <vt:lpstr>Cloud Workloads Exhibit 1-to-Many Comm. Patterns</vt:lpstr>
      <vt:lpstr>Cloud Workloads Exhibit 1-to-Many Comm. Patterns</vt:lpstr>
      <vt:lpstr>Approaches to Multicast</vt:lpstr>
      <vt:lpstr>Approaches to Multicast</vt:lpstr>
      <vt:lpstr>Elmo: Source-Routed Multicast for Cloud Services</vt:lpstr>
      <vt:lpstr>Elmo: Source-Routed Multicast for Cloud Services</vt:lpstr>
      <vt:lpstr>Elmo: Source-Routed Multicast for Cloud Services</vt:lpstr>
      <vt:lpstr>PowerPoint Presentation</vt:lpstr>
      <vt:lpstr>PowerPoint Presentation</vt:lpstr>
      <vt:lpstr>Encoding a Multicast Tree in Elmo</vt:lpstr>
      <vt:lpstr>Encoding a Multicast Tree in Elmo</vt:lpstr>
      <vt:lpstr>1. Encoding Switch Output Ports in a Bitmap</vt:lpstr>
      <vt:lpstr>1. Encoding Switch Output Ports in a Bitmap</vt:lpstr>
      <vt:lpstr>2. Encoding on the Logical Topology</vt:lpstr>
      <vt:lpstr>2. Encoding on the Logical Topology</vt:lpstr>
      <vt:lpstr>3. Sharing Bitmap Across Switches</vt:lpstr>
      <vt:lpstr>4. Dealing with Limited Header Space using Default p-Rule</vt:lpstr>
      <vt:lpstr>5. Reducing Traffic Overhead using s-Rules</vt:lpstr>
      <vt:lpstr>5. Reducing Traffic Overhead using s-Rules</vt:lpstr>
      <vt:lpstr>PowerPoint Presentation</vt:lpstr>
      <vt:lpstr>PowerPoint Presentation</vt:lpstr>
      <vt:lpstr>PowerPoint Presentation</vt:lpstr>
      <vt:lpstr>PowerPoint Presentation</vt:lpstr>
      <vt:lpstr>Encoding a Multicast Tree</vt:lpstr>
      <vt:lpstr>Encoding a Multicast Tree</vt:lpstr>
      <vt:lpstr>Encoding a Multicast Tree</vt:lpstr>
      <vt:lpstr>Evaluation</vt:lpstr>
      <vt:lpstr>Elmo Scales to Millions of Groups</vt:lpstr>
      <vt:lpstr>Elmo Scales to Millions of Groups</vt:lpstr>
      <vt:lpstr>Applications Run Unmodified with No Overhead</vt:lpstr>
      <vt:lpstr>Elmo Operates within the Header Size Limit of                                    Switch ASICs</vt:lpstr>
      <vt:lpstr>Elmo Adds Negligible Overheads to Soft. Switches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Programmable Services on Software/Hardware Switches</dc:title>
  <dc:creator>Muhammad Shahbaz</dc:creator>
  <cp:lastModifiedBy>Muhammad Shahbaz</cp:lastModifiedBy>
  <cp:revision>993</cp:revision>
  <cp:lastPrinted>2018-12-06T05:48:47Z</cp:lastPrinted>
  <dcterms:created xsi:type="dcterms:W3CDTF">2018-02-15T18:19:52Z</dcterms:created>
  <dcterms:modified xsi:type="dcterms:W3CDTF">2018-12-06T17:31:33Z</dcterms:modified>
</cp:coreProperties>
</file>

<file path=docProps/thumbnail.jpeg>
</file>